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2" r:id="rId3"/>
    <p:sldId id="282" r:id="rId4"/>
    <p:sldId id="283" r:id="rId5"/>
    <p:sldId id="280" r:id="rId6"/>
    <p:sldId id="261" r:id="rId7"/>
    <p:sldId id="281" r:id="rId8"/>
    <p:sldId id="277" r:id="rId9"/>
    <p:sldId id="276" r:id="rId10"/>
    <p:sldId id="275" r:id="rId11"/>
    <p:sldId id="274" r:id="rId12"/>
    <p:sldId id="273" r:id="rId13"/>
    <p:sldId id="268" r:id="rId14"/>
    <p:sldId id="279" r:id="rId15"/>
    <p:sldId id="267" r:id="rId16"/>
    <p:sldId id="270" r:id="rId17"/>
    <p:sldId id="263" r:id="rId18"/>
    <p:sldId id="269" r:id="rId19"/>
    <p:sldId id="260" r:id="rId20"/>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60A"/>
    <a:srgbClr val="218F2B"/>
    <a:srgbClr val="89FB3B"/>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5864" autoAdjust="0"/>
  </p:normalViewPr>
  <p:slideViewPr>
    <p:cSldViewPr>
      <p:cViewPr varScale="1">
        <p:scale>
          <a:sx n="75" d="100"/>
          <a:sy n="75" d="100"/>
        </p:scale>
        <p:origin x="-12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ise\Desktop\nosleguma_seminars_2012\Copy%20of%20GNIP_ALL_2011-01-03_15-35-10_alisebabre_gmail_com.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lise\Desktop\JESIUM\izotopi_09_2012_analizets_BAB_v3.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lise\Desktop\JESIUM\izotopi_09_2012_analizets_BAB_v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lise\Desktop\JESIUM\izotopi_09_2012_analizets_BAB_v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lise\Desktop\nosleguma_seminars_2012\izotopi_11_2012_analizets_BAB_v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410178674189788"/>
          <c:y val="4.2846186196552422E-2"/>
          <c:w val="0.64909886264216976"/>
          <c:h val="0.91430762760689521"/>
        </c:manualLayout>
      </c:layout>
      <c:lineChart>
        <c:grouping val="standard"/>
        <c:varyColors val="0"/>
        <c:ser>
          <c:idx val="1"/>
          <c:order val="1"/>
          <c:tx>
            <c:strRef>
              <c:f>Sheet1!$C$1</c:f>
              <c:strCache>
                <c:ptCount val="1"/>
                <c:pt idx="0">
                  <c:v>D</c:v>
                </c:pt>
              </c:strCache>
            </c:strRef>
          </c:tx>
          <c:marker>
            <c:symbol val="circle"/>
            <c:size val="7"/>
          </c:marker>
          <c:cat>
            <c:strRef>
              <c:f>Sheet1!$A$2:$A$13</c:f>
              <c:strCache>
                <c:ptCount val="12"/>
                <c:pt idx="0">
                  <c:v>Jan </c:v>
                </c:pt>
                <c:pt idx="1">
                  <c:v>Feb </c:v>
                </c:pt>
                <c:pt idx="2">
                  <c:v>Mar </c:v>
                </c:pt>
                <c:pt idx="3">
                  <c:v>Apr </c:v>
                </c:pt>
                <c:pt idx="4">
                  <c:v>Mai</c:v>
                </c:pt>
                <c:pt idx="5">
                  <c:v>Jun </c:v>
                </c:pt>
                <c:pt idx="6">
                  <c:v>Jul </c:v>
                </c:pt>
                <c:pt idx="7">
                  <c:v>Aug  </c:v>
                </c:pt>
                <c:pt idx="8">
                  <c:v>Sep </c:v>
                </c:pt>
                <c:pt idx="9">
                  <c:v>Okt</c:v>
                </c:pt>
                <c:pt idx="10">
                  <c:v>Nov </c:v>
                </c:pt>
                <c:pt idx="11">
                  <c:v>Dec </c:v>
                </c:pt>
              </c:strCache>
            </c:strRef>
          </c:cat>
          <c:val>
            <c:numRef>
              <c:f>Sheet1!$C$2:$C$13</c:f>
              <c:numCache>
                <c:formatCode>General</c:formatCode>
                <c:ptCount val="12"/>
                <c:pt idx="0">
                  <c:v>-85.6</c:v>
                </c:pt>
                <c:pt idx="1">
                  <c:v>-98.1</c:v>
                </c:pt>
                <c:pt idx="2">
                  <c:v>-77.5</c:v>
                </c:pt>
                <c:pt idx="3">
                  <c:v>-79.900000000000006</c:v>
                </c:pt>
                <c:pt idx="4">
                  <c:v>-51.3</c:v>
                </c:pt>
                <c:pt idx="5">
                  <c:v>-47.7</c:v>
                </c:pt>
                <c:pt idx="6">
                  <c:v>-61.6</c:v>
                </c:pt>
                <c:pt idx="7">
                  <c:v>-63.3</c:v>
                </c:pt>
                <c:pt idx="8">
                  <c:v>-57.9</c:v>
                </c:pt>
                <c:pt idx="9">
                  <c:v>-81.2</c:v>
                </c:pt>
                <c:pt idx="10">
                  <c:v>-93.5</c:v>
                </c:pt>
                <c:pt idx="11">
                  <c:v>-109.9</c:v>
                </c:pt>
              </c:numCache>
            </c:numRef>
          </c:val>
          <c:smooth val="0"/>
        </c:ser>
        <c:dLbls>
          <c:showLegendKey val="0"/>
          <c:showVal val="0"/>
          <c:showCatName val="0"/>
          <c:showSerName val="0"/>
          <c:showPercent val="0"/>
          <c:showBubbleSize val="0"/>
        </c:dLbls>
        <c:marker val="1"/>
        <c:smooth val="0"/>
        <c:axId val="75363840"/>
        <c:axId val="75365376"/>
      </c:lineChart>
      <c:lineChart>
        <c:grouping val="standard"/>
        <c:varyColors val="0"/>
        <c:ser>
          <c:idx val="0"/>
          <c:order val="0"/>
          <c:tx>
            <c:strRef>
              <c:f>Sheet1!$B$1</c:f>
              <c:strCache>
                <c:ptCount val="1"/>
                <c:pt idx="0">
                  <c:v>O</c:v>
                </c:pt>
              </c:strCache>
            </c:strRef>
          </c:tx>
          <c:spPr>
            <a:ln>
              <a:solidFill>
                <a:srgbClr val="00B050"/>
              </a:solidFill>
            </a:ln>
          </c:spPr>
          <c:marker>
            <c:symbol val="circle"/>
            <c:size val="7"/>
            <c:spPr>
              <a:solidFill>
                <a:srgbClr val="00B050"/>
              </a:solidFill>
            </c:spPr>
          </c:marker>
          <c:cat>
            <c:strRef>
              <c:f>Sheet1!$A$2:$A$13</c:f>
              <c:strCache>
                <c:ptCount val="12"/>
                <c:pt idx="0">
                  <c:v>Jan </c:v>
                </c:pt>
                <c:pt idx="1">
                  <c:v>Feb </c:v>
                </c:pt>
                <c:pt idx="2">
                  <c:v>Mar </c:v>
                </c:pt>
                <c:pt idx="3">
                  <c:v>Apr </c:v>
                </c:pt>
                <c:pt idx="4">
                  <c:v>Mai</c:v>
                </c:pt>
                <c:pt idx="5">
                  <c:v>Jun </c:v>
                </c:pt>
                <c:pt idx="6">
                  <c:v>Jul </c:v>
                </c:pt>
                <c:pt idx="7">
                  <c:v>Aug  </c:v>
                </c:pt>
                <c:pt idx="8">
                  <c:v>Sep </c:v>
                </c:pt>
                <c:pt idx="9">
                  <c:v>Okt</c:v>
                </c:pt>
                <c:pt idx="10">
                  <c:v>Nov </c:v>
                </c:pt>
                <c:pt idx="11">
                  <c:v>Dec </c:v>
                </c:pt>
              </c:strCache>
            </c:strRef>
          </c:cat>
          <c:val>
            <c:numRef>
              <c:f>Sheet1!$B$2:$B$13</c:f>
              <c:numCache>
                <c:formatCode>General</c:formatCode>
                <c:ptCount val="12"/>
                <c:pt idx="0">
                  <c:v>-12.32</c:v>
                </c:pt>
                <c:pt idx="1">
                  <c:v>-10.3</c:v>
                </c:pt>
                <c:pt idx="2">
                  <c:v>-10.6</c:v>
                </c:pt>
                <c:pt idx="3">
                  <c:v>-8.59</c:v>
                </c:pt>
                <c:pt idx="4">
                  <c:v>-7.77</c:v>
                </c:pt>
                <c:pt idx="5">
                  <c:v>-7.63</c:v>
                </c:pt>
                <c:pt idx="6">
                  <c:v>-8.73</c:v>
                </c:pt>
                <c:pt idx="7">
                  <c:v>-8.58</c:v>
                </c:pt>
                <c:pt idx="8">
                  <c:v>-9.0299999999999994</c:v>
                </c:pt>
                <c:pt idx="9">
                  <c:v>-10.72</c:v>
                </c:pt>
                <c:pt idx="10">
                  <c:v>-10.59</c:v>
                </c:pt>
                <c:pt idx="11">
                  <c:v>-11.85</c:v>
                </c:pt>
              </c:numCache>
            </c:numRef>
          </c:val>
          <c:smooth val="0"/>
        </c:ser>
        <c:ser>
          <c:idx val="2"/>
          <c:order val="2"/>
          <c:spPr>
            <a:ln w="22225">
              <a:solidFill>
                <a:schemeClr val="tx1">
                  <a:lumMod val="95000"/>
                  <a:lumOff val="5000"/>
                </a:schemeClr>
              </a:solidFill>
            </a:ln>
          </c:spPr>
          <c:marker>
            <c:symbol val="none"/>
          </c:marker>
          <c:val>
            <c:numRef>
              <c:f>Sheet1!$I$2:$I$13</c:f>
              <c:numCache>
                <c:formatCode>General</c:formatCode>
                <c:ptCount val="12"/>
                <c:pt idx="0">
                  <c:v>-10.4</c:v>
                </c:pt>
                <c:pt idx="1">
                  <c:v>-10.4</c:v>
                </c:pt>
                <c:pt idx="2">
                  <c:v>-10.4</c:v>
                </c:pt>
                <c:pt idx="3">
                  <c:v>-10.4</c:v>
                </c:pt>
                <c:pt idx="4">
                  <c:v>-10.4</c:v>
                </c:pt>
                <c:pt idx="5">
                  <c:v>-10.4</c:v>
                </c:pt>
                <c:pt idx="6">
                  <c:v>-10.4</c:v>
                </c:pt>
                <c:pt idx="7">
                  <c:v>-10.4</c:v>
                </c:pt>
                <c:pt idx="8">
                  <c:v>-10.4</c:v>
                </c:pt>
                <c:pt idx="9">
                  <c:v>-10.4</c:v>
                </c:pt>
                <c:pt idx="10">
                  <c:v>-10.4</c:v>
                </c:pt>
                <c:pt idx="11">
                  <c:v>-10.4</c:v>
                </c:pt>
              </c:numCache>
            </c:numRef>
          </c:val>
          <c:smooth val="0"/>
        </c:ser>
        <c:ser>
          <c:idx val="3"/>
          <c:order val="3"/>
          <c:spPr>
            <a:ln w="22225">
              <a:solidFill>
                <a:srgbClr val="FF0000"/>
              </a:solidFill>
            </a:ln>
          </c:spPr>
          <c:marker>
            <c:symbol val="none"/>
          </c:marker>
          <c:val>
            <c:numRef>
              <c:f>Sheet1!$J$2:$J$13</c:f>
              <c:numCache>
                <c:formatCode>General</c:formatCode>
                <c:ptCount val="12"/>
                <c:pt idx="0">
                  <c:v>-9.6999999999999993</c:v>
                </c:pt>
                <c:pt idx="1">
                  <c:v>-9.6999999999999993</c:v>
                </c:pt>
                <c:pt idx="2">
                  <c:v>-9.6999999999999993</c:v>
                </c:pt>
                <c:pt idx="3">
                  <c:v>-9.6999999999999993</c:v>
                </c:pt>
                <c:pt idx="4">
                  <c:v>-9.6999999999999993</c:v>
                </c:pt>
                <c:pt idx="5">
                  <c:v>-9.6999999999999993</c:v>
                </c:pt>
                <c:pt idx="6">
                  <c:v>-9.6999999999999993</c:v>
                </c:pt>
                <c:pt idx="7">
                  <c:v>-9.6999999999999993</c:v>
                </c:pt>
                <c:pt idx="8">
                  <c:v>-9.6999999999999993</c:v>
                </c:pt>
                <c:pt idx="9">
                  <c:v>-9.6999999999999993</c:v>
                </c:pt>
                <c:pt idx="10">
                  <c:v>-9.6999999999999993</c:v>
                </c:pt>
                <c:pt idx="11">
                  <c:v>-9.6999999999999993</c:v>
                </c:pt>
              </c:numCache>
            </c:numRef>
          </c:val>
          <c:smooth val="0"/>
        </c:ser>
        <c:dLbls>
          <c:showLegendKey val="0"/>
          <c:showVal val="0"/>
          <c:showCatName val="0"/>
          <c:showSerName val="0"/>
          <c:showPercent val="0"/>
          <c:showBubbleSize val="0"/>
        </c:dLbls>
        <c:marker val="1"/>
        <c:smooth val="0"/>
        <c:axId val="77465856"/>
        <c:axId val="77464320"/>
      </c:lineChart>
      <c:catAx>
        <c:axId val="75363840"/>
        <c:scaling>
          <c:orientation val="minMax"/>
        </c:scaling>
        <c:delete val="0"/>
        <c:axPos val="t"/>
        <c:majorTickMark val="out"/>
        <c:minorTickMark val="none"/>
        <c:tickLblPos val="nextTo"/>
        <c:crossAx val="75365376"/>
        <c:crosses val="autoZero"/>
        <c:auto val="1"/>
        <c:lblAlgn val="ctr"/>
        <c:lblOffset val="100"/>
        <c:noMultiLvlLbl val="0"/>
      </c:catAx>
      <c:valAx>
        <c:axId val="75365376"/>
        <c:scaling>
          <c:orientation val="maxMin"/>
          <c:max val="-40"/>
        </c:scaling>
        <c:delete val="0"/>
        <c:axPos val="l"/>
        <c:majorGridlines>
          <c:spPr>
            <a:ln>
              <a:noFill/>
            </a:ln>
          </c:spPr>
        </c:majorGridlines>
        <c:numFmt formatCode="General" sourceLinked="1"/>
        <c:majorTickMark val="out"/>
        <c:minorTickMark val="none"/>
        <c:tickLblPos val="nextTo"/>
        <c:crossAx val="75363840"/>
        <c:crosses val="autoZero"/>
        <c:crossBetween val="between"/>
      </c:valAx>
      <c:valAx>
        <c:axId val="77464320"/>
        <c:scaling>
          <c:orientation val="maxMin"/>
          <c:max val="4"/>
        </c:scaling>
        <c:delete val="0"/>
        <c:axPos val="r"/>
        <c:numFmt formatCode="General" sourceLinked="1"/>
        <c:majorTickMark val="out"/>
        <c:minorTickMark val="none"/>
        <c:tickLblPos val="nextTo"/>
        <c:crossAx val="77465856"/>
        <c:crosses val="max"/>
        <c:crossBetween val="between"/>
      </c:valAx>
      <c:catAx>
        <c:axId val="77465856"/>
        <c:scaling>
          <c:orientation val="minMax"/>
        </c:scaling>
        <c:delete val="1"/>
        <c:axPos val="t"/>
        <c:majorTickMark val="out"/>
        <c:minorTickMark val="none"/>
        <c:tickLblPos val="nextTo"/>
        <c:crossAx val="77464320"/>
        <c:crosses val="autoZero"/>
        <c:auto val="1"/>
        <c:lblAlgn val="ctr"/>
        <c:lblOffset val="100"/>
        <c:noMultiLvlLbl val="0"/>
      </c:catAx>
    </c:plotArea>
    <c:legend>
      <c:legendPos val="r"/>
      <c:legendEntry>
        <c:idx val="2"/>
        <c:delete val="1"/>
      </c:legendEntry>
      <c:legendEntry>
        <c:idx val="3"/>
        <c:delete val="1"/>
      </c:legendEntry>
      <c:layout>
        <c:manualLayout>
          <c:xMode val="edge"/>
          <c:yMode val="edge"/>
          <c:x val="0.86347515619957571"/>
          <c:y val="8.2892824064507847E-2"/>
          <c:w val="0.11643001968035298"/>
          <c:h val="0.13956901602242314"/>
        </c:manualLayout>
      </c:layout>
      <c:overlay val="0"/>
    </c:legend>
    <c:plotVisOnly val="1"/>
    <c:dispBlanksAs val="gap"/>
    <c:showDLblsOverMax val="0"/>
  </c:chart>
  <c:spPr>
    <a:ln cmpd="dbl">
      <a:solidFill>
        <a:schemeClr val="tx2">
          <a:lumMod val="40000"/>
          <a:lumOff val="6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36320823946943"/>
          <c:y val="9.0872796396682901E-2"/>
          <c:w val="0.73296999342993729"/>
          <c:h val="0.85748522655486048"/>
        </c:manualLayout>
      </c:layout>
      <c:scatterChart>
        <c:scatterStyle val="lineMarker"/>
        <c:varyColors val="0"/>
        <c:ser>
          <c:idx val="0"/>
          <c:order val="0"/>
          <c:tx>
            <c:strRef>
              <c:f>curvei_3!$Z$2</c:f>
              <c:strCache>
                <c:ptCount val="1"/>
                <c:pt idx="0">
                  <c:v>Cambrian-Vendian</c:v>
                </c:pt>
              </c:strCache>
            </c:strRef>
          </c:tx>
          <c:spPr>
            <a:ln w="28575">
              <a:noFill/>
            </a:ln>
          </c:spPr>
          <c:marker>
            <c:symbol val="diamond"/>
            <c:size val="5"/>
            <c:spPr>
              <a:solidFill>
                <a:srgbClr val="0070C0"/>
              </a:solidFill>
              <a:ln>
                <a:solidFill>
                  <a:srgbClr val="000080"/>
                </a:solidFill>
                <a:prstDash val="solid"/>
              </a:ln>
            </c:spPr>
          </c:marker>
          <c:xVal>
            <c:numRef>
              <c:f>(curvei_3!$G$2:$G$26;curvei_3!$G$28:$G$65;curvei_3!$G$67:$G$126;curvei_3!$G$128:$G$137)</c:f>
              <c:numCache>
                <c:formatCode>General</c:formatCode>
                <c:ptCount val="133"/>
                <c:pt idx="0">
                  <c:v>999</c:v>
                </c:pt>
                <c:pt idx="1">
                  <c:v>1027</c:v>
                </c:pt>
                <c:pt idx="2">
                  <c:v>101</c:v>
                </c:pt>
                <c:pt idx="3">
                  <c:v>180</c:v>
                </c:pt>
                <c:pt idx="4">
                  <c:v>211</c:v>
                </c:pt>
                <c:pt idx="5">
                  <c:v>150</c:v>
                </c:pt>
                <c:pt idx="6">
                  <c:v>143</c:v>
                </c:pt>
                <c:pt idx="7">
                  <c:v>134</c:v>
                </c:pt>
                <c:pt idx="8">
                  <c:v>142</c:v>
                </c:pt>
                <c:pt idx="9">
                  <c:v>140</c:v>
                </c:pt>
                <c:pt idx="10">
                  <c:v>138</c:v>
                </c:pt>
                <c:pt idx="11">
                  <c:v>136</c:v>
                </c:pt>
                <c:pt idx="12">
                  <c:v>70</c:v>
                </c:pt>
                <c:pt idx="13">
                  <c:v>222</c:v>
                </c:pt>
                <c:pt idx="14">
                  <c:v>187</c:v>
                </c:pt>
                <c:pt idx="15">
                  <c:v>220</c:v>
                </c:pt>
                <c:pt idx="16">
                  <c:v>207</c:v>
                </c:pt>
                <c:pt idx="17">
                  <c:v>141.1</c:v>
                </c:pt>
                <c:pt idx="18">
                  <c:v>132</c:v>
                </c:pt>
                <c:pt idx="19">
                  <c:v>133</c:v>
                </c:pt>
                <c:pt idx="20">
                  <c:v>140</c:v>
                </c:pt>
                <c:pt idx="21">
                  <c:v>138</c:v>
                </c:pt>
                <c:pt idx="22">
                  <c:v>136</c:v>
                </c:pt>
                <c:pt idx="23">
                  <c:v>145</c:v>
                </c:pt>
                <c:pt idx="24">
                  <c:v>165</c:v>
                </c:pt>
                <c:pt idx="25">
                  <c:v>171</c:v>
                </c:pt>
                <c:pt idx="26">
                  <c:v>160</c:v>
                </c:pt>
                <c:pt idx="27">
                  <c:v>161</c:v>
                </c:pt>
                <c:pt idx="28">
                  <c:v>178</c:v>
                </c:pt>
                <c:pt idx="29">
                  <c:v>90</c:v>
                </c:pt>
                <c:pt idx="30">
                  <c:v>140</c:v>
                </c:pt>
                <c:pt idx="31">
                  <c:v>202</c:v>
                </c:pt>
                <c:pt idx="32">
                  <c:v>210</c:v>
                </c:pt>
                <c:pt idx="33">
                  <c:v>214</c:v>
                </c:pt>
                <c:pt idx="34">
                  <c:v>159</c:v>
                </c:pt>
                <c:pt idx="35">
                  <c:v>121</c:v>
                </c:pt>
                <c:pt idx="36">
                  <c:v>110</c:v>
                </c:pt>
                <c:pt idx="37">
                  <c:v>100</c:v>
                </c:pt>
                <c:pt idx="38">
                  <c:v>140</c:v>
                </c:pt>
                <c:pt idx="39">
                  <c:v>90</c:v>
                </c:pt>
                <c:pt idx="40">
                  <c:v>90</c:v>
                </c:pt>
                <c:pt idx="41">
                  <c:v>145</c:v>
                </c:pt>
                <c:pt idx="42">
                  <c:v>103</c:v>
                </c:pt>
                <c:pt idx="43">
                  <c:v>85</c:v>
                </c:pt>
                <c:pt idx="44">
                  <c:v>97</c:v>
                </c:pt>
                <c:pt idx="45">
                  <c:v>191</c:v>
                </c:pt>
                <c:pt idx="46">
                  <c:v>150</c:v>
                </c:pt>
                <c:pt idx="47">
                  <c:v>150</c:v>
                </c:pt>
                <c:pt idx="48">
                  <c:v>154.30000000000001</c:v>
                </c:pt>
                <c:pt idx="49">
                  <c:v>112</c:v>
                </c:pt>
                <c:pt idx="50">
                  <c:v>150</c:v>
                </c:pt>
                <c:pt idx="51">
                  <c:v>185</c:v>
                </c:pt>
                <c:pt idx="52">
                  <c:v>175</c:v>
                </c:pt>
                <c:pt idx="53">
                  <c:v>152</c:v>
                </c:pt>
                <c:pt idx="54">
                  <c:v>184</c:v>
                </c:pt>
                <c:pt idx="55">
                  <c:v>140</c:v>
                </c:pt>
                <c:pt idx="56">
                  <c:v>182</c:v>
                </c:pt>
                <c:pt idx="57">
                  <c:v>230</c:v>
                </c:pt>
                <c:pt idx="58">
                  <c:v>250</c:v>
                </c:pt>
                <c:pt idx="59">
                  <c:v>290</c:v>
                </c:pt>
                <c:pt idx="60">
                  <c:v>204</c:v>
                </c:pt>
                <c:pt idx="61">
                  <c:v>160</c:v>
                </c:pt>
                <c:pt idx="62">
                  <c:v>215</c:v>
                </c:pt>
                <c:pt idx="63">
                  <c:v>122</c:v>
                </c:pt>
                <c:pt idx="64">
                  <c:v>77.5</c:v>
                </c:pt>
                <c:pt idx="65">
                  <c:v>254</c:v>
                </c:pt>
                <c:pt idx="66">
                  <c:v>145</c:v>
                </c:pt>
                <c:pt idx="67">
                  <c:v>193.5</c:v>
                </c:pt>
                <c:pt idx="68">
                  <c:v>150.30000000000001</c:v>
                </c:pt>
                <c:pt idx="69">
                  <c:v>103</c:v>
                </c:pt>
                <c:pt idx="70">
                  <c:v>260.10000000000002</c:v>
                </c:pt>
                <c:pt idx="71">
                  <c:v>190.4</c:v>
                </c:pt>
                <c:pt idx="72">
                  <c:v>97.8</c:v>
                </c:pt>
                <c:pt idx="73">
                  <c:v>120</c:v>
                </c:pt>
                <c:pt idx="74">
                  <c:v>211</c:v>
                </c:pt>
                <c:pt idx="75">
                  <c:v>265</c:v>
                </c:pt>
                <c:pt idx="76">
                  <c:v>150.6</c:v>
                </c:pt>
                <c:pt idx="77">
                  <c:v>220</c:v>
                </c:pt>
                <c:pt idx="78">
                  <c:v>124</c:v>
                </c:pt>
                <c:pt idx="79">
                  <c:v>240</c:v>
                </c:pt>
                <c:pt idx="80">
                  <c:v>130</c:v>
                </c:pt>
                <c:pt idx="81">
                  <c:v>280</c:v>
                </c:pt>
                <c:pt idx="82">
                  <c:v>180</c:v>
                </c:pt>
                <c:pt idx="83">
                  <c:v>256</c:v>
                </c:pt>
                <c:pt idx="84">
                  <c:v>250</c:v>
                </c:pt>
                <c:pt idx="85">
                  <c:v>225</c:v>
                </c:pt>
                <c:pt idx="86">
                  <c:v>197</c:v>
                </c:pt>
                <c:pt idx="87">
                  <c:v>105.5</c:v>
                </c:pt>
                <c:pt idx="88">
                  <c:v>160.5</c:v>
                </c:pt>
                <c:pt idx="89">
                  <c:v>230</c:v>
                </c:pt>
                <c:pt idx="90">
                  <c:v>180</c:v>
                </c:pt>
                <c:pt idx="91">
                  <c:v>214</c:v>
                </c:pt>
                <c:pt idx="92">
                  <c:v>130</c:v>
                </c:pt>
                <c:pt idx="93">
                  <c:v>76</c:v>
                </c:pt>
                <c:pt idx="94">
                  <c:v>120.5</c:v>
                </c:pt>
                <c:pt idx="95">
                  <c:v>270</c:v>
                </c:pt>
                <c:pt idx="96">
                  <c:v>288</c:v>
                </c:pt>
                <c:pt idx="97">
                  <c:v>290</c:v>
                </c:pt>
                <c:pt idx="98">
                  <c:v>268</c:v>
                </c:pt>
                <c:pt idx="99">
                  <c:v>225</c:v>
                </c:pt>
                <c:pt idx="100">
                  <c:v>220</c:v>
                </c:pt>
                <c:pt idx="101">
                  <c:v>205</c:v>
                </c:pt>
                <c:pt idx="102">
                  <c:v>140</c:v>
                </c:pt>
                <c:pt idx="103">
                  <c:v>312</c:v>
                </c:pt>
                <c:pt idx="104">
                  <c:v>315</c:v>
                </c:pt>
                <c:pt idx="105">
                  <c:v>184</c:v>
                </c:pt>
                <c:pt idx="106">
                  <c:v>207</c:v>
                </c:pt>
                <c:pt idx="107">
                  <c:v>787.4</c:v>
                </c:pt>
                <c:pt idx="108">
                  <c:v>295</c:v>
                </c:pt>
                <c:pt idx="109">
                  <c:v>80</c:v>
                </c:pt>
                <c:pt idx="110">
                  <c:v>123</c:v>
                </c:pt>
                <c:pt idx="111">
                  <c:v>545</c:v>
                </c:pt>
                <c:pt idx="112">
                  <c:v>290</c:v>
                </c:pt>
                <c:pt idx="113">
                  <c:v>195</c:v>
                </c:pt>
                <c:pt idx="114">
                  <c:v>600</c:v>
                </c:pt>
                <c:pt idx="115">
                  <c:v>130</c:v>
                </c:pt>
                <c:pt idx="116">
                  <c:v>130</c:v>
                </c:pt>
                <c:pt idx="117">
                  <c:v>100</c:v>
                </c:pt>
                <c:pt idx="118">
                  <c:v>125</c:v>
                </c:pt>
                <c:pt idx="119">
                  <c:v>75</c:v>
                </c:pt>
                <c:pt idx="120">
                  <c:v>280</c:v>
                </c:pt>
                <c:pt idx="121">
                  <c:v>235</c:v>
                </c:pt>
                <c:pt idx="122">
                  <c:v>556</c:v>
                </c:pt>
                <c:pt idx="123">
                  <c:v>160</c:v>
                </c:pt>
                <c:pt idx="124">
                  <c:v>58</c:v>
                </c:pt>
                <c:pt idx="125">
                  <c:v>107</c:v>
                </c:pt>
                <c:pt idx="126">
                  <c:v>60.5</c:v>
                </c:pt>
                <c:pt idx="127">
                  <c:v>260</c:v>
                </c:pt>
                <c:pt idx="128">
                  <c:v>65.5</c:v>
                </c:pt>
                <c:pt idx="129">
                  <c:v>159.5</c:v>
                </c:pt>
                <c:pt idx="130">
                  <c:v>117</c:v>
                </c:pt>
                <c:pt idx="131">
                  <c:v>220</c:v>
                </c:pt>
                <c:pt idx="132">
                  <c:v>205</c:v>
                </c:pt>
              </c:numCache>
            </c:numRef>
          </c:xVal>
          <c:yVal>
            <c:numRef>
              <c:f>(curvei_3!$N$2:$N$26;curvei_3!$N$28:$N$65;curvei_3!$N$67:$N$126;curvei_3!$N$128:$N$137)</c:f>
              <c:numCache>
                <c:formatCode>0.00</c:formatCode>
                <c:ptCount val="133"/>
                <c:pt idx="0">
                  <c:v>-5.28</c:v>
                </c:pt>
                <c:pt idx="1">
                  <c:v>-4.5599999999999996</c:v>
                </c:pt>
                <c:pt idx="2">
                  <c:v>-18.439496550000001</c:v>
                </c:pt>
                <c:pt idx="3">
                  <c:v>-19.079485575</c:v>
                </c:pt>
                <c:pt idx="4">
                  <c:v>-18.448558775000002</c:v>
                </c:pt>
                <c:pt idx="5" formatCode="General">
                  <c:v>-15.2</c:v>
                </c:pt>
                <c:pt idx="6" formatCode="General">
                  <c:v>-15.1</c:v>
                </c:pt>
                <c:pt idx="7" formatCode="General">
                  <c:v>-21</c:v>
                </c:pt>
                <c:pt idx="8" formatCode="General">
                  <c:v>-15</c:v>
                </c:pt>
                <c:pt idx="9" formatCode="General">
                  <c:v>-16.3</c:v>
                </c:pt>
                <c:pt idx="10" formatCode="General">
                  <c:v>-15.1</c:v>
                </c:pt>
                <c:pt idx="11" formatCode="General">
                  <c:v>-20.2</c:v>
                </c:pt>
                <c:pt idx="12" formatCode="General">
                  <c:v>-21.3</c:v>
                </c:pt>
                <c:pt idx="13" formatCode="General">
                  <c:v>-21.1</c:v>
                </c:pt>
                <c:pt idx="14" formatCode="General">
                  <c:v>-21.3</c:v>
                </c:pt>
                <c:pt idx="15" formatCode="General">
                  <c:v>-21.3</c:v>
                </c:pt>
                <c:pt idx="16" formatCode="General">
                  <c:v>-21.7</c:v>
                </c:pt>
                <c:pt idx="17" formatCode="General">
                  <c:v>-20.2</c:v>
                </c:pt>
                <c:pt idx="18" formatCode="General">
                  <c:v>-20.6</c:v>
                </c:pt>
                <c:pt idx="19" formatCode="General">
                  <c:v>-21.47</c:v>
                </c:pt>
                <c:pt idx="20" formatCode="General">
                  <c:v>-21.62</c:v>
                </c:pt>
                <c:pt idx="21" formatCode="General">
                  <c:v>-21.51</c:v>
                </c:pt>
                <c:pt idx="22" formatCode="General">
                  <c:v>-21</c:v>
                </c:pt>
                <c:pt idx="23" formatCode="General">
                  <c:v>-22</c:v>
                </c:pt>
                <c:pt idx="24" formatCode="General">
                  <c:v>-14.4</c:v>
                </c:pt>
                <c:pt idx="25" formatCode="General">
                  <c:v>-21.02</c:v>
                </c:pt>
                <c:pt idx="26" formatCode="General">
                  <c:v>-22.5</c:v>
                </c:pt>
                <c:pt idx="27" formatCode="General">
                  <c:v>-22.5</c:v>
                </c:pt>
                <c:pt idx="28" formatCode="General">
                  <c:v>-22.8</c:v>
                </c:pt>
                <c:pt idx="29" formatCode="General">
                  <c:v>-22.7</c:v>
                </c:pt>
                <c:pt idx="30" formatCode="General">
                  <c:v>-21.85</c:v>
                </c:pt>
                <c:pt idx="31" formatCode="General">
                  <c:v>-21.7</c:v>
                </c:pt>
                <c:pt idx="32" formatCode="General">
                  <c:v>-21.3</c:v>
                </c:pt>
                <c:pt idx="33" formatCode="General">
                  <c:v>-21.4</c:v>
                </c:pt>
                <c:pt idx="34" formatCode="General">
                  <c:v>-22</c:v>
                </c:pt>
                <c:pt idx="35" formatCode="General">
                  <c:v>-17.899999999999999</c:v>
                </c:pt>
                <c:pt idx="36" formatCode="General">
                  <c:v>-21.4</c:v>
                </c:pt>
                <c:pt idx="37" formatCode="General">
                  <c:v>-20.5</c:v>
                </c:pt>
                <c:pt idx="38" formatCode="General">
                  <c:v>-21</c:v>
                </c:pt>
                <c:pt idx="39" formatCode="General">
                  <c:v>-21</c:v>
                </c:pt>
                <c:pt idx="40" formatCode="General">
                  <c:v>-21</c:v>
                </c:pt>
                <c:pt idx="41" formatCode="General">
                  <c:v>-12.3</c:v>
                </c:pt>
                <c:pt idx="42" formatCode="General">
                  <c:v>-12.49</c:v>
                </c:pt>
                <c:pt idx="43" formatCode="General">
                  <c:v>-22.9</c:v>
                </c:pt>
                <c:pt idx="44" formatCode="General">
                  <c:v>-21.8</c:v>
                </c:pt>
                <c:pt idx="45" formatCode="General">
                  <c:v>-20.9</c:v>
                </c:pt>
                <c:pt idx="46" formatCode="General">
                  <c:v>-21.3</c:v>
                </c:pt>
                <c:pt idx="47" formatCode="General">
                  <c:v>-21.1</c:v>
                </c:pt>
                <c:pt idx="48" formatCode="General">
                  <c:v>-13.79</c:v>
                </c:pt>
                <c:pt idx="49" formatCode="General">
                  <c:v>-12.62</c:v>
                </c:pt>
                <c:pt idx="50" formatCode="General">
                  <c:v>-12.1</c:v>
                </c:pt>
                <c:pt idx="51" formatCode="General">
                  <c:v>-21.2</c:v>
                </c:pt>
                <c:pt idx="52" formatCode="General">
                  <c:v>-22.1</c:v>
                </c:pt>
                <c:pt idx="53" formatCode="General">
                  <c:v>-22.2</c:v>
                </c:pt>
                <c:pt idx="54" formatCode="General">
                  <c:v>-21.5</c:v>
                </c:pt>
                <c:pt idx="55" formatCode="General">
                  <c:v>-20.8</c:v>
                </c:pt>
                <c:pt idx="56" formatCode="General">
                  <c:v>-18.899999999999999</c:v>
                </c:pt>
                <c:pt idx="57" formatCode="General">
                  <c:v>-20.7</c:v>
                </c:pt>
                <c:pt idx="58" formatCode="General">
                  <c:v>-20.52</c:v>
                </c:pt>
                <c:pt idx="59" formatCode="General">
                  <c:v>-13.83</c:v>
                </c:pt>
                <c:pt idx="60" formatCode="General">
                  <c:v>-21.2</c:v>
                </c:pt>
                <c:pt idx="61" formatCode="General">
                  <c:v>-21.6</c:v>
                </c:pt>
                <c:pt idx="62" formatCode="General">
                  <c:v>-21.2</c:v>
                </c:pt>
                <c:pt idx="63" formatCode="General">
                  <c:v>-21.4</c:v>
                </c:pt>
                <c:pt idx="64" formatCode="General">
                  <c:v>-21.4</c:v>
                </c:pt>
                <c:pt idx="65" formatCode="General">
                  <c:v>-19.43</c:v>
                </c:pt>
                <c:pt idx="66" formatCode="General">
                  <c:v>-21</c:v>
                </c:pt>
                <c:pt idx="67" formatCode="General">
                  <c:v>-21.5</c:v>
                </c:pt>
                <c:pt idx="68" formatCode="General">
                  <c:v>-21.5</c:v>
                </c:pt>
                <c:pt idx="69" formatCode="General">
                  <c:v>-12.3</c:v>
                </c:pt>
                <c:pt idx="70" formatCode="General">
                  <c:v>-20.9</c:v>
                </c:pt>
                <c:pt idx="71" formatCode="General">
                  <c:v>-21.5</c:v>
                </c:pt>
                <c:pt idx="72" formatCode="General">
                  <c:v>-20</c:v>
                </c:pt>
                <c:pt idx="73" formatCode="General">
                  <c:v>-18.5</c:v>
                </c:pt>
                <c:pt idx="74" formatCode="General">
                  <c:v>-18.5</c:v>
                </c:pt>
                <c:pt idx="75" formatCode="General">
                  <c:v>-20.100000000000001</c:v>
                </c:pt>
                <c:pt idx="76" formatCode="General">
                  <c:v>-18.2</c:v>
                </c:pt>
                <c:pt idx="77" formatCode="General">
                  <c:v>-18.8</c:v>
                </c:pt>
                <c:pt idx="78" formatCode="General">
                  <c:v>-19.600000000000001</c:v>
                </c:pt>
                <c:pt idx="79" formatCode="General">
                  <c:v>-20.2</c:v>
                </c:pt>
                <c:pt idx="80" formatCode="General">
                  <c:v>-20.170000000000002</c:v>
                </c:pt>
                <c:pt idx="81" formatCode="General">
                  <c:v>-19.2</c:v>
                </c:pt>
                <c:pt idx="82" formatCode="General">
                  <c:v>-19.690000000000001</c:v>
                </c:pt>
                <c:pt idx="83" formatCode="General">
                  <c:v>-20.13</c:v>
                </c:pt>
                <c:pt idx="84" formatCode="General">
                  <c:v>-20</c:v>
                </c:pt>
                <c:pt idx="85" formatCode="General">
                  <c:v>-19.87</c:v>
                </c:pt>
                <c:pt idx="86" formatCode="General">
                  <c:v>-20.8</c:v>
                </c:pt>
                <c:pt idx="87" formatCode="General">
                  <c:v>-20.9</c:v>
                </c:pt>
                <c:pt idx="88" formatCode="General">
                  <c:v>-20.99</c:v>
                </c:pt>
                <c:pt idx="89" formatCode="General">
                  <c:v>-20.23</c:v>
                </c:pt>
                <c:pt idx="90" formatCode="General">
                  <c:v>-19</c:v>
                </c:pt>
                <c:pt idx="91" formatCode="General">
                  <c:v>-15.1</c:v>
                </c:pt>
                <c:pt idx="92" formatCode="General">
                  <c:v>-12.43</c:v>
                </c:pt>
                <c:pt idx="93" formatCode="General">
                  <c:v>-12.01</c:v>
                </c:pt>
                <c:pt idx="94" formatCode="General">
                  <c:v>-21.47</c:v>
                </c:pt>
                <c:pt idx="95" formatCode="General">
                  <c:v>-18.5</c:v>
                </c:pt>
                <c:pt idx="96" formatCode="General">
                  <c:v>-18.7</c:v>
                </c:pt>
                <c:pt idx="97" formatCode="General">
                  <c:v>-18.399999999999999</c:v>
                </c:pt>
                <c:pt idx="98" formatCode="General">
                  <c:v>-20.5</c:v>
                </c:pt>
                <c:pt idx="99" formatCode="General">
                  <c:v>-21.34</c:v>
                </c:pt>
                <c:pt idx="100" formatCode="General">
                  <c:v>-21.25</c:v>
                </c:pt>
                <c:pt idx="101" formatCode="General">
                  <c:v>-21.57</c:v>
                </c:pt>
                <c:pt idx="102" formatCode="General">
                  <c:v>-14.52</c:v>
                </c:pt>
                <c:pt idx="103" formatCode="General">
                  <c:v>-20.100000000000001</c:v>
                </c:pt>
                <c:pt idx="104" formatCode="General">
                  <c:v>-20.100000000000001</c:v>
                </c:pt>
                <c:pt idx="105" formatCode="General">
                  <c:v>-22.13</c:v>
                </c:pt>
                <c:pt idx="106" formatCode="General">
                  <c:v>-21.16</c:v>
                </c:pt>
                <c:pt idx="107" formatCode="General">
                  <c:v>-11.9</c:v>
                </c:pt>
                <c:pt idx="108" formatCode="General">
                  <c:v>-20.010000000000002</c:v>
                </c:pt>
                <c:pt idx="109" formatCode="General">
                  <c:v>-11.72</c:v>
                </c:pt>
                <c:pt idx="110" formatCode="General">
                  <c:v>-12.91</c:v>
                </c:pt>
                <c:pt idx="111" formatCode="General">
                  <c:v>-15</c:v>
                </c:pt>
                <c:pt idx="112" formatCode="General">
                  <c:v>-20.5</c:v>
                </c:pt>
                <c:pt idx="113" formatCode="General">
                  <c:v>-21.63</c:v>
                </c:pt>
                <c:pt idx="114" formatCode="General">
                  <c:v>-12.6</c:v>
                </c:pt>
                <c:pt idx="115" formatCode="General">
                  <c:v>-12.24</c:v>
                </c:pt>
                <c:pt idx="116" formatCode="General">
                  <c:v>-21.1</c:v>
                </c:pt>
                <c:pt idx="117" formatCode="General">
                  <c:v>-22.3</c:v>
                </c:pt>
                <c:pt idx="118" formatCode="General">
                  <c:v>-12.5</c:v>
                </c:pt>
                <c:pt idx="119" formatCode="General">
                  <c:v>-20.3</c:v>
                </c:pt>
                <c:pt idx="120" formatCode="General">
                  <c:v>-20.62</c:v>
                </c:pt>
                <c:pt idx="121" formatCode="General">
                  <c:v>-20.6</c:v>
                </c:pt>
                <c:pt idx="122" formatCode="General">
                  <c:v>-17.600000000000001</c:v>
                </c:pt>
                <c:pt idx="123" formatCode="General">
                  <c:v>-22.3</c:v>
                </c:pt>
                <c:pt idx="124" formatCode="General">
                  <c:v>-19.829999999999998</c:v>
                </c:pt>
                <c:pt idx="125" formatCode="General">
                  <c:v>-21.48</c:v>
                </c:pt>
                <c:pt idx="126" formatCode="General">
                  <c:v>-20.43</c:v>
                </c:pt>
                <c:pt idx="127" formatCode="General">
                  <c:v>-20.239999999999998</c:v>
                </c:pt>
                <c:pt idx="128" formatCode="General">
                  <c:v>-20.67</c:v>
                </c:pt>
                <c:pt idx="129" formatCode="General">
                  <c:v>-12</c:v>
                </c:pt>
                <c:pt idx="130" formatCode="General">
                  <c:v>-22.7</c:v>
                </c:pt>
                <c:pt idx="131" formatCode="General">
                  <c:v>-21.1</c:v>
                </c:pt>
                <c:pt idx="132" formatCode="General">
                  <c:v>-21.2</c:v>
                </c:pt>
              </c:numCache>
            </c:numRef>
          </c:yVal>
          <c:smooth val="0"/>
        </c:ser>
        <c:ser>
          <c:idx val="1"/>
          <c:order val="1"/>
          <c:tx>
            <c:strRef>
              <c:f>curvei_3!$Z$139</c:f>
              <c:strCache>
                <c:ptCount val="1"/>
                <c:pt idx="0">
                  <c:v>Lower - Middle  Devonian</c:v>
                </c:pt>
              </c:strCache>
            </c:strRef>
          </c:tx>
          <c:spPr>
            <a:ln w="28575">
              <a:noFill/>
            </a:ln>
          </c:spPr>
          <c:marker>
            <c:symbol val="square"/>
            <c:size val="7"/>
            <c:spPr>
              <a:solidFill>
                <a:srgbClr val="F6960A"/>
              </a:solidFill>
              <a:ln>
                <a:noFill/>
                <a:prstDash val="solid"/>
              </a:ln>
            </c:spPr>
          </c:marker>
          <c:xVal>
            <c:numRef>
              <c:f>(curvei_3!$G$138:$G$143;curvei_3!$G$144:$G$152;curvei_3!$G$432:$G$438)</c:f>
              <c:numCache>
                <c:formatCode>General</c:formatCode>
                <c:ptCount val="22"/>
                <c:pt idx="0">
                  <c:v>330.3</c:v>
                </c:pt>
                <c:pt idx="1">
                  <c:v>220</c:v>
                </c:pt>
                <c:pt idx="2">
                  <c:v>220</c:v>
                </c:pt>
                <c:pt idx="3">
                  <c:v>260</c:v>
                </c:pt>
                <c:pt idx="4">
                  <c:v>265</c:v>
                </c:pt>
                <c:pt idx="5">
                  <c:v>310</c:v>
                </c:pt>
                <c:pt idx="6">
                  <c:v>365</c:v>
                </c:pt>
                <c:pt idx="7">
                  <c:v>424</c:v>
                </c:pt>
                <c:pt idx="8">
                  <c:v>1199</c:v>
                </c:pt>
                <c:pt idx="9">
                  <c:v>860</c:v>
                </c:pt>
                <c:pt idx="10">
                  <c:v>1055</c:v>
                </c:pt>
                <c:pt idx="11">
                  <c:v>1019</c:v>
                </c:pt>
                <c:pt idx="12">
                  <c:v>811</c:v>
                </c:pt>
                <c:pt idx="13">
                  <c:v>906</c:v>
                </c:pt>
                <c:pt idx="14">
                  <c:v>822</c:v>
                </c:pt>
                <c:pt idx="15">
                  <c:v>60</c:v>
                </c:pt>
                <c:pt idx="16">
                  <c:v>100</c:v>
                </c:pt>
                <c:pt idx="17">
                  <c:v>43</c:v>
                </c:pt>
                <c:pt idx="18">
                  <c:v>17</c:v>
                </c:pt>
                <c:pt idx="19">
                  <c:v>140</c:v>
                </c:pt>
                <c:pt idx="20">
                  <c:v>115</c:v>
                </c:pt>
                <c:pt idx="21">
                  <c:v>30</c:v>
                </c:pt>
              </c:numCache>
            </c:numRef>
          </c:xVal>
          <c:yVal>
            <c:numRef>
              <c:f>(curvei_3!$N$138:$N$152;curvei_3!$N$432:$N$438)</c:f>
              <c:numCache>
                <c:formatCode>0.00</c:formatCode>
                <c:ptCount val="22"/>
                <c:pt idx="0">
                  <c:v>-10.904314699999999</c:v>
                </c:pt>
                <c:pt idx="1">
                  <c:v>-11.654075546666665</c:v>
                </c:pt>
                <c:pt idx="2">
                  <c:v>-11.5472351</c:v>
                </c:pt>
                <c:pt idx="3">
                  <c:v>-12.281028750000001</c:v>
                </c:pt>
                <c:pt idx="4">
                  <c:v>-10.976012100000002</c:v>
                </c:pt>
                <c:pt idx="5">
                  <c:v>-12.550255999999997</c:v>
                </c:pt>
                <c:pt idx="6">
                  <c:v>-11.81</c:v>
                </c:pt>
                <c:pt idx="7">
                  <c:v>-12.3</c:v>
                </c:pt>
                <c:pt idx="8" formatCode="General">
                  <c:v>-4.5</c:v>
                </c:pt>
                <c:pt idx="9" formatCode="General">
                  <c:v>-7.3</c:v>
                </c:pt>
                <c:pt idx="10" formatCode="General">
                  <c:v>-6.4</c:v>
                </c:pt>
                <c:pt idx="11" formatCode="General">
                  <c:v>-6.4</c:v>
                </c:pt>
                <c:pt idx="12" formatCode="General">
                  <c:v>-8.1</c:v>
                </c:pt>
                <c:pt idx="13" formatCode="General">
                  <c:v>-5.8</c:v>
                </c:pt>
                <c:pt idx="14" formatCode="General">
                  <c:v>-9.9</c:v>
                </c:pt>
                <c:pt idx="15" formatCode="General">
                  <c:v>-11.54</c:v>
                </c:pt>
                <c:pt idx="16" formatCode="General">
                  <c:v>-17.600000000000001</c:v>
                </c:pt>
                <c:pt idx="17" formatCode="General">
                  <c:v>-14.05</c:v>
                </c:pt>
                <c:pt idx="18" formatCode="General">
                  <c:v>-9.81</c:v>
                </c:pt>
                <c:pt idx="19" formatCode="General">
                  <c:v>-11.09</c:v>
                </c:pt>
                <c:pt idx="20" formatCode="General">
                  <c:v>-20.100000000000001</c:v>
                </c:pt>
                <c:pt idx="21" formatCode="General">
                  <c:v>-13.19</c:v>
                </c:pt>
              </c:numCache>
            </c:numRef>
          </c:yVal>
          <c:smooth val="0"/>
        </c:ser>
        <c:ser>
          <c:idx val="2"/>
          <c:order val="2"/>
          <c:tx>
            <c:strRef>
              <c:f>curvei_3!$Z$153</c:f>
              <c:strCache>
                <c:ptCount val="1"/>
                <c:pt idx="0">
                  <c:v>Middle  Devonian</c:v>
                </c:pt>
              </c:strCache>
            </c:strRef>
          </c:tx>
          <c:spPr>
            <a:ln w="28575">
              <a:noFill/>
            </a:ln>
          </c:spPr>
          <c:marker>
            <c:symbol val="triangle"/>
            <c:size val="11"/>
            <c:spPr>
              <a:solidFill>
                <a:srgbClr val="00B050"/>
              </a:solidFill>
              <a:ln>
                <a:noFill/>
                <a:prstDash val="solid"/>
              </a:ln>
            </c:spPr>
          </c:marker>
          <c:xVal>
            <c:numRef>
              <c:f>curvei_3!$G$153:$G$191</c:f>
              <c:numCache>
                <c:formatCode>General</c:formatCode>
                <c:ptCount val="39"/>
                <c:pt idx="0">
                  <c:v>76</c:v>
                </c:pt>
                <c:pt idx="1">
                  <c:v>126</c:v>
                </c:pt>
                <c:pt idx="2">
                  <c:v>132</c:v>
                </c:pt>
                <c:pt idx="3">
                  <c:v>125</c:v>
                </c:pt>
                <c:pt idx="4">
                  <c:v>71</c:v>
                </c:pt>
                <c:pt idx="5">
                  <c:v>151</c:v>
                </c:pt>
                <c:pt idx="6">
                  <c:v>395</c:v>
                </c:pt>
                <c:pt idx="7">
                  <c:v>110</c:v>
                </c:pt>
                <c:pt idx="8">
                  <c:v>552</c:v>
                </c:pt>
                <c:pt idx="9">
                  <c:v>0</c:v>
                </c:pt>
                <c:pt idx="10">
                  <c:v>150</c:v>
                </c:pt>
                <c:pt idx="11">
                  <c:v>180</c:v>
                </c:pt>
                <c:pt idx="12">
                  <c:v>194</c:v>
                </c:pt>
                <c:pt idx="13">
                  <c:v>212</c:v>
                </c:pt>
                <c:pt idx="14">
                  <c:v>213</c:v>
                </c:pt>
                <c:pt idx="15">
                  <c:v>225</c:v>
                </c:pt>
                <c:pt idx="16">
                  <c:v>236</c:v>
                </c:pt>
                <c:pt idx="17">
                  <c:v>255</c:v>
                </c:pt>
                <c:pt idx="18">
                  <c:v>270</c:v>
                </c:pt>
                <c:pt idx="19">
                  <c:v>378</c:v>
                </c:pt>
                <c:pt idx="20">
                  <c:v>393</c:v>
                </c:pt>
                <c:pt idx="21">
                  <c:v>422.5</c:v>
                </c:pt>
                <c:pt idx="22">
                  <c:v>20</c:v>
                </c:pt>
                <c:pt idx="23">
                  <c:v>27</c:v>
                </c:pt>
                <c:pt idx="24">
                  <c:v>40.799999999999997</c:v>
                </c:pt>
                <c:pt idx="25">
                  <c:v>40.799999999999997</c:v>
                </c:pt>
                <c:pt idx="26">
                  <c:v>100</c:v>
                </c:pt>
                <c:pt idx="27">
                  <c:v>150</c:v>
                </c:pt>
                <c:pt idx="28">
                  <c:v>156</c:v>
                </c:pt>
                <c:pt idx="29">
                  <c:v>183</c:v>
                </c:pt>
                <c:pt idx="30">
                  <c:v>201</c:v>
                </c:pt>
                <c:pt idx="31">
                  <c:v>228</c:v>
                </c:pt>
                <c:pt idx="32">
                  <c:v>240</c:v>
                </c:pt>
                <c:pt idx="33">
                  <c:v>245</c:v>
                </c:pt>
                <c:pt idx="34">
                  <c:v>260</c:v>
                </c:pt>
                <c:pt idx="35">
                  <c:v>358</c:v>
                </c:pt>
                <c:pt idx="36">
                  <c:v>378</c:v>
                </c:pt>
                <c:pt idx="37">
                  <c:v>0</c:v>
                </c:pt>
                <c:pt idx="38">
                  <c:v>0</c:v>
                </c:pt>
              </c:numCache>
            </c:numRef>
          </c:xVal>
          <c:yVal>
            <c:numRef>
              <c:f>curvei_3!$N$153:$N$191</c:f>
              <c:numCache>
                <c:formatCode>General</c:formatCode>
                <c:ptCount val="39"/>
                <c:pt idx="0">
                  <c:v>-12.6</c:v>
                </c:pt>
                <c:pt idx="1">
                  <c:v>-11</c:v>
                </c:pt>
                <c:pt idx="2">
                  <c:v>-10.6</c:v>
                </c:pt>
                <c:pt idx="3">
                  <c:v>-11.7</c:v>
                </c:pt>
                <c:pt idx="4">
                  <c:v>-10.199999999999999</c:v>
                </c:pt>
                <c:pt idx="5">
                  <c:v>-11.6</c:v>
                </c:pt>
                <c:pt idx="6">
                  <c:v>-12.6</c:v>
                </c:pt>
                <c:pt idx="7">
                  <c:v>-13.1</c:v>
                </c:pt>
                <c:pt idx="8">
                  <c:v>-9.6</c:v>
                </c:pt>
                <c:pt idx="9" formatCode="0.00">
                  <c:v>-11.756228075000001</c:v>
                </c:pt>
                <c:pt idx="10" formatCode="0.00">
                  <c:v>-11.0951</c:v>
                </c:pt>
                <c:pt idx="11" formatCode="0.00">
                  <c:v>-10.7992475</c:v>
                </c:pt>
                <c:pt idx="12" formatCode="0.00">
                  <c:v>-11.50152735</c:v>
                </c:pt>
                <c:pt idx="13" formatCode="0.00">
                  <c:v>-11.4190978875</c:v>
                </c:pt>
                <c:pt idx="14" formatCode="0.00">
                  <c:v>-12.415986935000001</c:v>
                </c:pt>
                <c:pt idx="15" formatCode="0.00">
                  <c:v>-11.22602375</c:v>
                </c:pt>
                <c:pt idx="16" formatCode="0.00">
                  <c:v>-11.306246775000002</c:v>
                </c:pt>
                <c:pt idx="17" formatCode="0.00">
                  <c:v>-11.70407962</c:v>
                </c:pt>
                <c:pt idx="18" formatCode="0.00">
                  <c:v>-12.2416184</c:v>
                </c:pt>
                <c:pt idx="19" formatCode="0.00">
                  <c:v>-11.717288235</c:v>
                </c:pt>
                <c:pt idx="20" formatCode="0.00">
                  <c:v>-11.38</c:v>
                </c:pt>
                <c:pt idx="21" formatCode="0.00">
                  <c:v>-11.597334925</c:v>
                </c:pt>
                <c:pt idx="22" formatCode="0.00">
                  <c:v>-10.7472431</c:v>
                </c:pt>
                <c:pt idx="23" formatCode="0.00">
                  <c:v>-11.5067477</c:v>
                </c:pt>
                <c:pt idx="24" formatCode="0.00">
                  <c:v>-11.07</c:v>
                </c:pt>
                <c:pt idx="25" formatCode="0.00">
                  <c:v>-10.737233213333333</c:v>
                </c:pt>
                <c:pt idx="26" formatCode="0.00">
                  <c:v>-10.983094399999999</c:v>
                </c:pt>
                <c:pt idx="27" formatCode="0.00">
                  <c:v>-11.583687874999999</c:v>
                </c:pt>
                <c:pt idx="28" formatCode="0.0">
                  <c:v>-12.446104250000001</c:v>
                </c:pt>
                <c:pt idx="29" formatCode="0.00">
                  <c:v>-11.06998115</c:v>
                </c:pt>
                <c:pt idx="30" formatCode="0.00">
                  <c:v>-11.835918879999999</c:v>
                </c:pt>
                <c:pt idx="31" formatCode="0.0">
                  <c:v>-13.39898846875</c:v>
                </c:pt>
                <c:pt idx="32" formatCode="0.00">
                  <c:v>-12.244312649999999</c:v>
                </c:pt>
                <c:pt idx="33" formatCode="0.00">
                  <c:v>-11.561869100000001</c:v>
                </c:pt>
                <c:pt idx="34" formatCode="0.00">
                  <c:v>-12.156505544999998</c:v>
                </c:pt>
                <c:pt idx="35" formatCode="0.00">
                  <c:v>-11.84</c:v>
                </c:pt>
                <c:pt idx="36" formatCode="0.00">
                  <c:v>-13.141720090000002</c:v>
                </c:pt>
                <c:pt idx="37" formatCode="0.00">
                  <c:v>-11.0332872</c:v>
                </c:pt>
                <c:pt idx="38" formatCode="0.00">
                  <c:v>-10.907376800000002</c:v>
                </c:pt>
              </c:numCache>
            </c:numRef>
          </c:yVal>
          <c:smooth val="0"/>
        </c:ser>
        <c:ser>
          <c:idx val="3"/>
          <c:order val="3"/>
          <c:tx>
            <c:strRef>
              <c:f>curvei_3!$Z$192</c:f>
              <c:strCache>
                <c:ptCount val="1"/>
                <c:pt idx="0">
                  <c:v>Upper Devonian</c:v>
                </c:pt>
              </c:strCache>
            </c:strRef>
          </c:tx>
          <c:spPr>
            <a:ln w="28575">
              <a:noFill/>
            </a:ln>
          </c:spPr>
          <c:marker>
            <c:symbol val="circle"/>
            <c:size val="7"/>
            <c:spPr>
              <a:solidFill>
                <a:srgbClr val="FF0000"/>
              </a:solidFill>
            </c:spPr>
          </c:marker>
          <c:xVal>
            <c:numRef>
              <c:f>curvei_3!$G$192:$G$256</c:f>
              <c:numCache>
                <c:formatCode>General</c:formatCode>
                <c:ptCount val="65"/>
                <c:pt idx="0">
                  <c:v>35</c:v>
                </c:pt>
                <c:pt idx="1">
                  <c:v>51.5</c:v>
                </c:pt>
                <c:pt idx="2">
                  <c:v>70</c:v>
                </c:pt>
                <c:pt idx="3">
                  <c:v>81</c:v>
                </c:pt>
                <c:pt idx="4">
                  <c:v>102</c:v>
                </c:pt>
                <c:pt idx="5">
                  <c:v>104.5</c:v>
                </c:pt>
                <c:pt idx="6">
                  <c:v>120</c:v>
                </c:pt>
                <c:pt idx="7">
                  <c:v>120</c:v>
                </c:pt>
                <c:pt idx="8">
                  <c:v>195</c:v>
                </c:pt>
                <c:pt idx="9">
                  <c:v>222</c:v>
                </c:pt>
                <c:pt idx="10">
                  <c:v>0</c:v>
                </c:pt>
                <c:pt idx="11">
                  <c:v>0</c:v>
                </c:pt>
                <c:pt idx="12">
                  <c:v>0</c:v>
                </c:pt>
                <c:pt idx="13">
                  <c:v>0</c:v>
                </c:pt>
                <c:pt idx="14">
                  <c:v>0</c:v>
                </c:pt>
                <c:pt idx="15">
                  <c:v>0</c:v>
                </c:pt>
                <c:pt idx="16">
                  <c:v>0</c:v>
                </c:pt>
                <c:pt idx="17">
                  <c:v>17</c:v>
                </c:pt>
                <c:pt idx="18">
                  <c:v>28.8</c:v>
                </c:pt>
                <c:pt idx="19">
                  <c:v>29</c:v>
                </c:pt>
                <c:pt idx="20">
                  <c:v>36.5</c:v>
                </c:pt>
                <c:pt idx="21">
                  <c:v>45</c:v>
                </c:pt>
                <c:pt idx="22">
                  <c:v>50</c:v>
                </c:pt>
                <c:pt idx="23">
                  <c:v>50</c:v>
                </c:pt>
                <c:pt idx="24">
                  <c:v>51</c:v>
                </c:pt>
                <c:pt idx="25">
                  <c:v>58.8</c:v>
                </c:pt>
                <c:pt idx="26">
                  <c:v>64</c:v>
                </c:pt>
                <c:pt idx="27">
                  <c:v>66</c:v>
                </c:pt>
                <c:pt idx="28">
                  <c:v>70</c:v>
                </c:pt>
                <c:pt idx="29">
                  <c:v>103</c:v>
                </c:pt>
                <c:pt idx="30">
                  <c:v>71</c:v>
                </c:pt>
                <c:pt idx="31">
                  <c:v>78</c:v>
                </c:pt>
                <c:pt idx="32">
                  <c:v>78</c:v>
                </c:pt>
                <c:pt idx="33">
                  <c:v>81</c:v>
                </c:pt>
                <c:pt idx="34">
                  <c:v>87</c:v>
                </c:pt>
                <c:pt idx="35">
                  <c:v>89</c:v>
                </c:pt>
                <c:pt idx="36">
                  <c:v>97</c:v>
                </c:pt>
                <c:pt idx="37">
                  <c:v>120</c:v>
                </c:pt>
                <c:pt idx="38">
                  <c:v>131.5</c:v>
                </c:pt>
                <c:pt idx="39">
                  <c:v>132</c:v>
                </c:pt>
                <c:pt idx="40">
                  <c:v>140</c:v>
                </c:pt>
                <c:pt idx="41">
                  <c:v>140</c:v>
                </c:pt>
                <c:pt idx="42">
                  <c:v>143</c:v>
                </c:pt>
                <c:pt idx="43">
                  <c:v>143</c:v>
                </c:pt>
                <c:pt idx="44">
                  <c:v>150</c:v>
                </c:pt>
                <c:pt idx="45">
                  <c:v>160</c:v>
                </c:pt>
                <c:pt idx="46">
                  <c:v>160</c:v>
                </c:pt>
                <c:pt idx="47">
                  <c:v>165</c:v>
                </c:pt>
                <c:pt idx="48">
                  <c:v>170</c:v>
                </c:pt>
                <c:pt idx="49">
                  <c:v>180</c:v>
                </c:pt>
                <c:pt idx="50">
                  <c:v>245</c:v>
                </c:pt>
                <c:pt idx="51">
                  <c:v>248</c:v>
                </c:pt>
                <c:pt idx="52">
                  <c:v>251.5</c:v>
                </c:pt>
                <c:pt idx="53">
                  <c:v>322</c:v>
                </c:pt>
                <c:pt idx="54">
                  <c:v>68</c:v>
                </c:pt>
                <c:pt idx="55">
                  <c:v>105</c:v>
                </c:pt>
                <c:pt idx="56">
                  <c:v>0</c:v>
                </c:pt>
                <c:pt idx="57">
                  <c:v>220</c:v>
                </c:pt>
                <c:pt idx="58">
                  <c:v>150</c:v>
                </c:pt>
                <c:pt idx="59">
                  <c:v>151.5</c:v>
                </c:pt>
                <c:pt idx="60">
                  <c:v>370</c:v>
                </c:pt>
                <c:pt idx="61">
                  <c:v>36</c:v>
                </c:pt>
                <c:pt idx="62">
                  <c:v>362</c:v>
                </c:pt>
                <c:pt idx="63">
                  <c:v>32</c:v>
                </c:pt>
                <c:pt idx="64">
                  <c:v>332</c:v>
                </c:pt>
              </c:numCache>
            </c:numRef>
          </c:xVal>
          <c:yVal>
            <c:numRef>
              <c:f>curvei_3!$N$192:$N$256</c:f>
              <c:numCache>
                <c:formatCode>0.00</c:formatCode>
                <c:ptCount val="65"/>
                <c:pt idx="0">
                  <c:v>-11.2</c:v>
                </c:pt>
                <c:pt idx="1">
                  <c:v>-10.906920386666664</c:v>
                </c:pt>
                <c:pt idx="2">
                  <c:v>-11.5950395</c:v>
                </c:pt>
                <c:pt idx="3">
                  <c:v>-11.44</c:v>
                </c:pt>
                <c:pt idx="4">
                  <c:v>-11.000319675</c:v>
                </c:pt>
                <c:pt idx="5">
                  <c:v>-10.992062075</c:v>
                </c:pt>
                <c:pt idx="6">
                  <c:v>-11.046680350000001</c:v>
                </c:pt>
                <c:pt idx="7">
                  <c:v>-10.746241187499999</c:v>
                </c:pt>
                <c:pt idx="8">
                  <c:v>-11.1762177</c:v>
                </c:pt>
                <c:pt idx="9">
                  <c:v>-11.995286375000001</c:v>
                </c:pt>
                <c:pt idx="10">
                  <c:v>-11.1772388</c:v>
                </c:pt>
                <c:pt idx="11">
                  <c:v>-11.150150626666665</c:v>
                </c:pt>
                <c:pt idx="12">
                  <c:v>-11.046440226666665</c:v>
                </c:pt>
                <c:pt idx="13">
                  <c:v>-11.263318893333331</c:v>
                </c:pt>
                <c:pt idx="14">
                  <c:v>-10.883161573333332</c:v>
                </c:pt>
                <c:pt idx="15">
                  <c:v>-10.930450906666666</c:v>
                </c:pt>
                <c:pt idx="16">
                  <c:v>-11.037553093333329</c:v>
                </c:pt>
                <c:pt idx="17">
                  <c:v>-11.092117700000001</c:v>
                </c:pt>
                <c:pt idx="18">
                  <c:v>-11.001773850000001</c:v>
                </c:pt>
                <c:pt idx="19">
                  <c:v>-11.017707879999998</c:v>
                </c:pt>
                <c:pt idx="20">
                  <c:v>-11.173436546666665</c:v>
                </c:pt>
                <c:pt idx="21">
                  <c:v>-10.603273946666665</c:v>
                </c:pt>
                <c:pt idx="22">
                  <c:v>-11.5199183</c:v>
                </c:pt>
                <c:pt idx="23">
                  <c:v>-11.265398375000002</c:v>
                </c:pt>
                <c:pt idx="24">
                  <c:v>-10.708256266666666</c:v>
                </c:pt>
                <c:pt idx="25">
                  <c:v>-10.984224475000001</c:v>
                </c:pt>
                <c:pt idx="26">
                  <c:v>-11.31213</c:v>
                </c:pt>
                <c:pt idx="27">
                  <c:v>-10.165766079999999</c:v>
                </c:pt>
                <c:pt idx="28">
                  <c:v>-11.428699699999999</c:v>
                </c:pt>
                <c:pt idx="29">
                  <c:v>-11.116040999999999</c:v>
                </c:pt>
                <c:pt idx="30">
                  <c:v>-10.832464146666664</c:v>
                </c:pt>
                <c:pt idx="31">
                  <c:v>-12.294519879999998</c:v>
                </c:pt>
                <c:pt idx="32">
                  <c:v>-12.306008</c:v>
                </c:pt>
                <c:pt idx="33">
                  <c:v>-11.47064185333333</c:v>
                </c:pt>
                <c:pt idx="34">
                  <c:v>-10.655357439999998</c:v>
                </c:pt>
                <c:pt idx="35">
                  <c:v>-12.53</c:v>
                </c:pt>
                <c:pt idx="36">
                  <c:v>-11.167918225000001</c:v>
                </c:pt>
                <c:pt idx="37">
                  <c:v>-10.7345603</c:v>
                </c:pt>
                <c:pt idx="38">
                  <c:v>-11.015777</c:v>
                </c:pt>
                <c:pt idx="39">
                  <c:v>-11.61</c:v>
                </c:pt>
                <c:pt idx="40">
                  <c:v>-11.7069896</c:v>
                </c:pt>
                <c:pt idx="41">
                  <c:v>-10.693743424999999</c:v>
                </c:pt>
                <c:pt idx="42">
                  <c:v>-11.452166399999999</c:v>
                </c:pt>
                <c:pt idx="43">
                  <c:v>-11.0064355</c:v>
                </c:pt>
                <c:pt idx="44">
                  <c:v>-12.325927800000001</c:v>
                </c:pt>
                <c:pt idx="45">
                  <c:v>-11.694550700000002</c:v>
                </c:pt>
                <c:pt idx="46">
                  <c:v>-11.558414519999999</c:v>
                </c:pt>
                <c:pt idx="47">
                  <c:v>-11.796744799999999</c:v>
                </c:pt>
                <c:pt idx="48">
                  <c:v>-11.06488141</c:v>
                </c:pt>
                <c:pt idx="49">
                  <c:v>-11.035693799999999</c:v>
                </c:pt>
                <c:pt idx="50">
                  <c:v>-11.209830650000001</c:v>
                </c:pt>
                <c:pt idx="51">
                  <c:v>-11.9055838</c:v>
                </c:pt>
                <c:pt idx="52">
                  <c:v>-12.11169501</c:v>
                </c:pt>
                <c:pt idx="53">
                  <c:v>-11.68556287</c:v>
                </c:pt>
                <c:pt idx="54">
                  <c:v>-10.57</c:v>
                </c:pt>
                <c:pt idx="55">
                  <c:v>-11.76</c:v>
                </c:pt>
                <c:pt idx="56">
                  <c:v>-11.166995</c:v>
                </c:pt>
                <c:pt idx="57">
                  <c:v>-13.18764163</c:v>
                </c:pt>
                <c:pt idx="58">
                  <c:v>-12.205760100000001</c:v>
                </c:pt>
                <c:pt idx="59">
                  <c:v>-11.1430928</c:v>
                </c:pt>
                <c:pt idx="60">
                  <c:v>-11.448661999999999</c:v>
                </c:pt>
                <c:pt idx="61" formatCode="General">
                  <c:v>-10.8</c:v>
                </c:pt>
                <c:pt idx="62" formatCode="General">
                  <c:v>-11.7</c:v>
                </c:pt>
                <c:pt idx="63" formatCode="General">
                  <c:v>-10.4</c:v>
                </c:pt>
                <c:pt idx="64" formatCode="General">
                  <c:v>-13</c:v>
                </c:pt>
              </c:numCache>
            </c:numRef>
          </c:yVal>
          <c:smooth val="0"/>
        </c:ser>
        <c:ser>
          <c:idx val="4"/>
          <c:order val="4"/>
          <c:tx>
            <c:strRef>
              <c:f>curvei_3!$Z$257</c:f>
              <c:strCache>
                <c:ptCount val="1"/>
                <c:pt idx="0">
                  <c:v>Upper Devonian (carbonates)</c:v>
                </c:pt>
              </c:strCache>
            </c:strRef>
          </c:tx>
          <c:spPr>
            <a:ln w="28575">
              <a:noFill/>
            </a:ln>
          </c:spPr>
          <c:marker>
            <c:symbol val="star"/>
            <c:size val="7"/>
            <c:spPr>
              <a:noFill/>
              <a:ln>
                <a:solidFill>
                  <a:srgbClr val="800080"/>
                </a:solidFill>
                <a:prstDash val="solid"/>
              </a:ln>
            </c:spPr>
          </c:marker>
          <c:xVal>
            <c:numRef>
              <c:f>(curvei_3!$G$257:$G$317;curvei_3!$G$319:$G$323)</c:f>
              <c:numCache>
                <c:formatCode>General</c:formatCode>
                <c:ptCount val="66"/>
                <c:pt idx="0">
                  <c:v>12</c:v>
                </c:pt>
                <c:pt idx="1">
                  <c:v>40</c:v>
                </c:pt>
                <c:pt idx="2">
                  <c:v>55.1</c:v>
                </c:pt>
                <c:pt idx="3">
                  <c:v>90</c:v>
                </c:pt>
                <c:pt idx="4">
                  <c:v>0</c:v>
                </c:pt>
                <c:pt idx="5">
                  <c:v>0</c:v>
                </c:pt>
                <c:pt idx="6">
                  <c:v>0</c:v>
                </c:pt>
                <c:pt idx="7">
                  <c:v>15</c:v>
                </c:pt>
                <c:pt idx="8">
                  <c:v>16</c:v>
                </c:pt>
                <c:pt idx="9">
                  <c:v>22.5</c:v>
                </c:pt>
                <c:pt idx="10">
                  <c:v>26</c:v>
                </c:pt>
                <c:pt idx="11">
                  <c:v>29</c:v>
                </c:pt>
                <c:pt idx="12">
                  <c:v>35</c:v>
                </c:pt>
                <c:pt idx="13">
                  <c:v>45</c:v>
                </c:pt>
                <c:pt idx="14">
                  <c:v>60</c:v>
                </c:pt>
                <c:pt idx="15">
                  <c:v>64</c:v>
                </c:pt>
                <c:pt idx="16">
                  <c:v>88.5</c:v>
                </c:pt>
                <c:pt idx="17">
                  <c:v>170</c:v>
                </c:pt>
                <c:pt idx="18">
                  <c:v>0</c:v>
                </c:pt>
                <c:pt idx="19">
                  <c:v>0</c:v>
                </c:pt>
                <c:pt idx="20">
                  <c:v>0</c:v>
                </c:pt>
                <c:pt idx="21">
                  <c:v>0</c:v>
                </c:pt>
                <c:pt idx="22">
                  <c:v>0</c:v>
                </c:pt>
                <c:pt idx="23">
                  <c:v>0</c:v>
                </c:pt>
                <c:pt idx="24">
                  <c:v>0</c:v>
                </c:pt>
                <c:pt idx="25">
                  <c:v>25</c:v>
                </c:pt>
                <c:pt idx="26">
                  <c:v>5.0999999999999996</c:v>
                </c:pt>
                <c:pt idx="27">
                  <c:v>15</c:v>
                </c:pt>
                <c:pt idx="28">
                  <c:v>15.5</c:v>
                </c:pt>
                <c:pt idx="29">
                  <c:v>19</c:v>
                </c:pt>
                <c:pt idx="30">
                  <c:v>20.399999999999999</c:v>
                </c:pt>
                <c:pt idx="31">
                  <c:v>23</c:v>
                </c:pt>
                <c:pt idx="32">
                  <c:v>25</c:v>
                </c:pt>
                <c:pt idx="33">
                  <c:v>33</c:v>
                </c:pt>
                <c:pt idx="34">
                  <c:v>0</c:v>
                </c:pt>
                <c:pt idx="35">
                  <c:v>0</c:v>
                </c:pt>
                <c:pt idx="36">
                  <c:v>0</c:v>
                </c:pt>
                <c:pt idx="37">
                  <c:v>0</c:v>
                </c:pt>
                <c:pt idx="38">
                  <c:v>200</c:v>
                </c:pt>
                <c:pt idx="39">
                  <c:v>34</c:v>
                </c:pt>
                <c:pt idx="40">
                  <c:v>52</c:v>
                </c:pt>
                <c:pt idx="41">
                  <c:v>60</c:v>
                </c:pt>
                <c:pt idx="42">
                  <c:v>6</c:v>
                </c:pt>
                <c:pt idx="43">
                  <c:v>0</c:v>
                </c:pt>
                <c:pt idx="44">
                  <c:v>0</c:v>
                </c:pt>
                <c:pt idx="45">
                  <c:v>65</c:v>
                </c:pt>
                <c:pt idx="46">
                  <c:v>26.5</c:v>
                </c:pt>
                <c:pt idx="47">
                  <c:v>83.5</c:v>
                </c:pt>
                <c:pt idx="48">
                  <c:v>0</c:v>
                </c:pt>
                <c:pt idx="49">
                  <c:v>52</c:v>
                </c:pt>
                <c:pt idx="50">
                  <c:v>55</c:v>
                </c:pt>
                <c:pt idx="51">
                  <c:v>60</c:v>
                </c:pt>
                <c:pt idx="52">
                  <c:v>57</c:v>
                </c:pt>
                <c:pt idx="53">
                  <c:v>58.1</c:v>
                </c:pt>
                <c:pt idx="54">
                  <c:v>90</c:v>
                </c:pt>
                <c:pt idx="55">
                  <c:v>112</c:v>
                </c:pt>
                <c:pt idx="56">
                  <c:v>50</c:v>
                </c:pt>
                <c:pt idx="57">
                  <c:v>165</c:v>
                </c:pt>
                <c:pt idx="58">
                  <c:v>225</c:v>
                </c:pt>
                <c:pt idx="59">
                  <c:v>239</c:v>
                </c:pt>
                <c:pt idx="60">
                  <c:v>80</c:v>
                </c:pt>
                <c:pt idx="61">
                  <c:v>25</c:v>
                </c:pt>
                <c:pt idx="62">
                  <c:v>30</c:v>
                </c:pt>
                <c:pt idx="63">
                  <c:v>40</c:v>
                </c:pt>
                <c:pt idx="64">
                  <c:v>161</c:v>
                </c:pt>
                <c:pt idx="65">
                  <c:v>0</c:v>
                </c:pt>
              </c:numCache>
            </c:numRef>
          </c:xVal>
          <c:yVal>
            <c:numRef>
              <c:f>(curvei_3!$N$257:$N$317;curvei_3!$N$319:$N$323)</c:f>
              <c:numCache>
                <c:formatCode>0.00</c:formatCode>
                <c:ptCount val="66"/>
                <c:pt idx="0">
                  <c:v>-10.572030373333332</c:v>
                </c:pt>
                <c:pt idx="1">
                  <c:v>-11.2308968</c:v>
                </c:pt>
                <c:pt idx="2">
                  <c:v>-11.8716221</c:v>
                </c:pt>
                <c:pt idx="3">
                  <c:v>-10.871323499999997</c:v>
                </c:pt>
                <c:pt idx="4">
                  <c:v>-9.6827688000000016</c:v>
                </c:pt>
                <c:pt idx="5">
                  <c:v>-10.877872100000001</c:v>
                </c:pt>
                <c:pt idx="6">
                  <c:v>-10.677175800000001</c:v>
                </c:pt>
                <c:pt idx="7">
                  <c:v>-11.297622559999999</c:v>
                </c:pt>
                <c:pt idx="8">
                  <c:v>-9.7200000000000006</c:v>
                </c:pt>
                <c:pt idx="9">
                  <c:v>-11.025126950000001</c:v>
                </c:pt>
                <c:pt idx="10">
                  <c:v>-11.013338000000001</c:v>
                </c:pt>
                <c:pt idx="11">
                  <c:v>-11.39</c:v>
                </c:pt>
                <c:pt idx="12">
                  <c:v>-10.862851699999998</c:v>
                </c:pt>
                <c:pt idx="13">
                  <c:v>-10.942587225</c:v>
                </c:pt>
                <c:pt idx="14">
                  <c:v>-11.115775999999999</c:v>
                </c:pt>
                <c:pt idx="15">
                  <c:v>-11.174776125000001</c:v>
                </c:pt>
                <c:pt idx="16">
                  <c:v>-10.245293693333331</c:v>
                </c:pt>
                <c:pt idx="17">
                  <c:v>-11.56088342</c:v>
                </c:pt>
                <c:pt idx="18">
                  <c:v>-10.963802400000001</c:v>
                </c:pt>
                <c:pt idx="19">
                  <c:v>-11.284861599999999</c:v>
                </c:pt>
                <c:pt idx="20">
                  <c:v>-11.4888808</c:v>
                </c:pt>
                <c:pt idx="21">
                  <c:v>-10.433795999999999</c:v>
                </c:pt>
                <c:pt idx="22">
                  <c:v>-11.630314399999998</c:v>
                </c:pt>
                <c:pt idx="23">
                  <c:v>-10.947551500000001</c:v>
                </c:pt>
                <c:pt idx="24">
                  <c:v>-10.906284426666666</c:v>
                </c:pt>
                <c:pt idx="25">
                  <c:v>-10.762834679999997</c:v>
                </c:pt>
                <c:pt idx="26">
                  <c:v>-11.097869674999998</c:v>
                </c:pt>
                <c:pt idx="27">
                  <c:v>-9.9600000000000009</c:v>
                </c:pt>
                <c:pt idx="28">
                  <c:v>-11.134745924999999</c:v>
                </c:pt>
                <c:pt idx="29">
                  <c:v>-10.920747674999999</c:v>
                </c:pt>
                <c:pt idx="30">
                  <c:v>-10.751507</c:v>
                </c:pt>
                <c:pt idx="31">
                  <c:v>-11.060570174999999</c:v>
                </c:pt>
                <c:pt idx="32">
                  <c:v>-10.635170700000002</c:v>
                </c:pt>
                <c:pt idx="33">
                  <c:v>-10.050000000000001</c:v>
                </c:pt>
                <c:pt idx="34">
                  <c:v>-10.456106279999998</c:v>
                </c:pt>
                <c:pt idx="35">
                  <c:v>-11.403411800000002</c:v>
                </c:pt>
                <c:pt idx="36">
                  <c:v>-10.70637245</c:v>
                </c:pt>
                <c:pt idx="37">
                  <c:v>-10.905898400000002</c:v>
                </c:pt>
                <c:pt idx="38" formatCode="General">
                  <c:v>-12.3</c:v>
                </c:pt>
                <c:pt idx="39" formatCode="General">
                  <c:v>-10.9</c:v>
                </c:pt>
                <c:pt idx="40" formatCode="General">
                  <c:v>-11.1</c:v>
                </c:pt>
                <c:pt idx="41" formatCode="General">
                  <c:v>-11.5</c:v>
                </c:pt>
                <c:pt idx="42" formatCode="General">
                  <c:v>-11.6</c:v>
                </c:pt>
                <c:pt idx="43">
                  <c:v>-11.036244</c:v>
                </c:pt>
                <c:pt idx="44">
                  <c:v>-11.239277599999998</c:v>
                </c:pt>
                <c:pt idx="45">
                  <c:v>-11.135764499999999</c:v>
                </c:pt>
                <c:pt idx="46">
                  <c:v>-11.2357748</c:v>
                </c:pt>
                <c:pt idx="47">
                  <c:v>-10.901144</c:v>
                </c:pt>
                <c:pt idx="48">
                  <c:v>-10.335257573333331</c:v>
                </c:pt>
                <c:pt idx="49">
                  <c:v>-10.335893949999999</c:v>
                </c:pt>
                <c:pt idx="50">
                  <c:v>-12.16</c:v>
                </c:pt>
                <c:pt idx="51">
                  <c:v>-9.8010309500000012</c:v>
                </c:pt>
                <c:pt idx="52">
                  <c:v>-10.07</c:v>
                </c:pt>
                <c:pt idx="53">
                  <c:v>-9.84</c:v>
                </c:pt>
                <c:pt idx="54">
                  <c:v>-11.514163499999999</c:v>
                </c:pt>
                <c:pt idx="55">
                  <c:v>-9.4138444125000014</c:v>
                </c:pt>
                <c:pt idx="56">
                  <c:v>-11.200262</c:v>
                </c:pt>
                <c:pt idx="57">
                  <c:v>-11.082003299999998</c:v>
                </c:pt>
                <c:pt idx="58" formatCode="General">
                  <c:v>-11.7</c:v>
                </c:pt>
                <c:pt idx="59" formatCode="General">
                  <c:v>-11.2</c:v>
                </c:pt>
                <c:pt idx="60" formatCode="General">
                  <c:v>-11.6</c:v>
                </c:pt>
                <c:pt idx="61">
                  <c:v>-10.209048000000001</c:v>
                </c:pt>
                <c:pt idx="62">
                  <c:v>-10.139613950000001</c:v>
                </c:pt>
                <c:pt idx="63">
                  <c:v>-9.951921200000001</c:v>
                </c:pt>
                <c:pt idx="64">
                  <c:v>-10.54542285</c:v>
                </c:pt>
                <c:pt idx="65">
                  <c:v>-10.163977828571429</c:v>
                </c:pt>
              </c:numCache>
            </c:numRef>
          </c:yVal>
          <c:smooth val="0"/>
        </c:ser>
        <c:ser>
          <c:idx val="5"/>
          <c:order val="5"/>
          <c:tx>
            <c:strRef>
              <c:f>curvei_3!$Z$324</c:f>
              <c:strCache>
                <c:ptCount val="1"/>
                <c:pt idx="0">
                  <c:v>Quaternary</c:v>
                </c:pt>
              </c:strCache>
            </c:strRef>
          </c:tx>
          <c:spPr>
            <a:ln w="0" cmpd="sng">
              <a:noFill/>
            </a:ln>
          </c:spPr>
          <c:marker>
            <c:symbol val="diamond"/>
            <c:size val="6"/>
            <c:spPr>
              <a:solidFill>
                <a:srgbClr val="FF3399"/>
              </a:solidFill>
              <a:ln>
                <a:solidFill>
                  <a:srgbClr val="800000"/>
                </a:solidFill>
                <a:prstDash val="solid"/>
              </a:ln>
            </c:spPr>
          </c:marker>
          <c:xVal>
            <c:numRef>
              <c:f>curvei_3!$G$324:$G$385</c:f>
              <c:numCache>
                <c:formatCode>General</c:formatCode>
                <c:ptCount val="62"/>
                <c:pt idx="0">
                  <c:v>4.5</c:v>
                </c:pt>
                <c:pt idx="1">
                  <c:v>4.5999999999999996</c:v>
                </c:pt>
                <c:pt idx="2">
                  <c:v>7</c:v>
                </c:pt>
                <c:pt idx="3">
                  <c:v>7.7</c:v>
                </c:pt>
                <c:pt idx="4">
                  <c:v>8.5</c:v>
                </c:pt>
                <c:pt idx="5">
                  <c:v>9.6999999999999993</c:v>
                </c:pt>
                <c:pt idx="6">
                  <c:v>10</c:v>
                </c:pt>
                <c:pt idx="7">
                  <c:v>12</c:v>
                </c:pt>
                <c:pt idx="8">
                  <c:v>12</c:v>
                </c:pt>
                <c:pt idx="9">
                  <c:v>12.8</c:v>
                </c:pt>
                <c:pt idx="10">
                  <c:v>15</c:v>
                </c:pt>
                <c:pt idx="11">
                  <c:v>20</c:v>
                </c:pt>
                <c:pt idx="12">
                  <c:v>20</c:v>
                </c:pt>
                <c:pt idx="13">
                  <c:v>23</c:v>
                </c:pt>
                <c:pt idx="14">
                  <c:v>26.5</c:v>
                </c:pt>
                <c:pt idx="15">
                  <c:v>28</c:v>
                </c:pt>
                <c:pt idx="16">
                  <c:v>35.5</c:v>
                </c:pt>
                <c:pt idx="17">
                  <c:v>63</c:v>
                </c:pt>
                <c:pt idx="18">
                  <c:v>64</c:v>
                </c:pt>
                <c:pt idx="19">
                  <c:v>106</c:v>
                </c:pt>
                <c:pt idx="20">
                  <c:v>10</c:v>
                </c:pt>
                <c:pt idx="21">
                  <c:v>35</c:v>
                </c:pt>
                <c:pt idx="22">
                  <c:v>68</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4</c:v>
                </c:pt>
                <c:pt idx="38">
                  <c:v>4</c:v>
                </c:pt>
                <c:pt idx="39">
                  <c:v>4</c:v>
                </c:pt>
                <c:pt idx="40">
                  <c:v>4</c:v>
                </c:pt>
                <c:pt idx="41">
                  <c:v>6</c:v>
                </c:pt>
                <c:pt idx="42">
                  <c:v>6</c:v>
                </c:pt>
                <c:pt idx="43">
                  <c:v>6</c:v>
                </c:pt>
                <c:pt idx="44">
                  <c:v>7</c:v>
                </c:pt>
                <c:pt idx="45">
                  <c:v>7</c:v>
                </c:pt>
                <c:pt idx="46">
                  <c:v>7</c:v>
                </c:pt>
                <c:pt idx="47">
                  <c:v>7</c:v>
                </c:pt>
                <c:pt idx="48">
                  <c:v>8</c:v>
                </c:pt>
                <c:pt idx="49">
                  <c:v>8</c:v>
                </c:pt>
                <c:pt idx="50">
                  <c:v>8</c:v>
                </c:pt>
                <c:pt idx="51">
                  <c:v>8</c:v>
                </c:pt>
                <c:pt idx="52">
                  <c:v>9</c:v>
                </c:pt>
                <c:pt idx="53">
                  <c:v>9</c:v>
                </c:pt>
                <c:pt idx="54">
                  <c:v>9</c:v>
                </c:pt>
                <c:pt idx="55">
                  <c:v>0</c:v>
                </c:pt>
                <c:pt idx="56">
                  <c:v>0</c:v>
                </c:pt>
                <c:pt idx="57">
                  <c:v>0</c:v>
                </c:pt>
                <c:pt idx="58">
                  <c:v>0</c:v>
                </c:pt>
                <c:pt idx="59">
                  <c:v>0</c:v>
                </c:pt>
                <c:pt idx="60">
                  <c:v>156</c:v>
                </c:pt>
                <c:pt idx="61">
                  <c:v>8.5</c:v>
                </c:pt>
              </c:numCache>
            </c:numRef>
          </c:xVal>
          <c:yVal>
            <c:numRef>
              <c:f>curvei_3!$N$324:$N$385</c:f>
              <c:numCache>
                <c:formatCode>0.00</c:formatCode>
                <c:ptCount val="62"/>
                <c:pt idx="0">
                  <c:v>-11.0806544</c:v>
                </c:pt>
                <c:pt idx="1">
                  <c:v>-10.213464300000002</c:v>
                </c:pt>
                <c:pt idx="2">
                  <c:v>-11.22</c:v>
                </c:pt>
                <c:pt idx="3">
                  <c:v>-12.24</c:v>
                </c:pt>
                <c:pt idx="4">
                  <c:v>-10.65583035</c:v>
                </c:pt>
                <c:pt idx="5">
                  <c:v>-11.160409699999999</c:v>
                </c:pt>
                <c:pt idx="6">
                  <c:v>-11.730482500000001</c:v>
                </c:pt>
                <c:pt idx="7">
                  <c:v>-11.072025386666667</c:v>
                </c:pt>
                <c:pt idx="8">
                  <c:v>-11.063825300000001</c:v>
                </c:pt>
                <c:pt idx="9">
                  <c:v>-10.932339800000001</c:v>
                </c:pt>
                <c:pt idx="10">
                  <c:v>-10.622378600000001</c:v>
                </c:pt>
                <c:pt idx="11">
                  <c:v>-9.6306398121300703</c:v>
                </c:pt>
                <c:pt idx="12">
                  <c:v>-10.6971945</c:v>
                </c:pt>
                <c:pt idx="13">
                  <c:v>-10.883583199999999</c:v>
                </c:pt>
                <c:pt idx="14">
                  <c:v>-11.062909959999997</c:v>
                </c:pt>
                <c:pt idx="15">
                  <c:v>-11.45</c:v>
                </c:pt>
                <c:pt idx="16">
                  <c:v>-11.2699208</c:v>
                </c:pt>
                <c:pt idx="17">
                  <c:v>-10.99</c:v>
                </c:pt>
                <c:pt idx="18">
                  <c:v>-12.06</c:v>
                </c:pt>
                <c:pt idx="19">
                  <c:v>-11.4145577</c:v>
                </c:pt>
                <c:pt idx="20">
                  <c:v>-10.81</c:v>
                </c:pt>
                <c:pt idx="21">
                  <c:v>-9.81</c:v>
                </c:pt>
                <c:pt idx="22">
                  <c:v>-9.5399999999999991</c:v>
                </c:pt>
                <c:pt idx="23">
                  <c:v>-11.249882199999998</c:v>
                </c:pt>
                <c:pt idx="24">
                  <c:v>-11.083407439999998</c:v>
                </c:pt>
                <c:pt idx="25">
                  <c:v>-11.3691304</c:v>
                </c:pt>
                <c:pt idx="26">
                  <c:v>-11.014068000000002</c:v>
                </c:pt>
                <c:pt idx="27">
                  <c:v>-10.5488648</c:v>
                </c:pt>
                <c:pt idx="28">
                  <c:v>-10.608986399999999</c:v>
                </c:pt>
                <c:pt idx="29">
                  <c:v>-10.702864800000002</c:v>
                </c:pt>
                <c:pt idx="30">
                  <c:v>-11.4253096</c:v>
                </c:pt>
                <c:pt idx="31">
                  <c:v>-11.317632799999998</c:v>
                </c:pt>
                <c:pt idx="32">
                  <c:v>-8.5690407999999998</c:v>
                </c:pt>
                <c:pt idx="33">
                  <c:v>-11.239031199999998</c:v>
                </c:pt>
                <c:pt idx="34">
                  <c:v>-11.312607450000002</c:v>
                </c:pt>
                <c:pt idx="35">
                  <c:v>-10.406691325000001</c:v>
                </c:pt>
                <c:pt idx="36">
                  <c:v>-11.04863975</c:v>
                </c:pt>
                <c:pt idx="37">
                  <c:v>-11.5060348</c:v>
                </c:pt>
                <c:pt idx="38">
                  <c:v>-11.480202600000002</c:v>
                </c:pt>
                <c:pt idx="39">
                  <c:v>-10.837021325</c:v>
                </c:pt>
                <c:pt idx="40">
                  <c:v>-12.253219000000001</c:v>
                </c:pt>
                <c:pt idx="41">
                  <c:v>-11.109114475</c:v>
                </c:pt>
                <c:pt idx="42">
                  <c:v>-12.075302775000001</c:v>
                </c:pt>
                <c:pt idx="43">
                  <c:v>-11.680036599999999</c:v>
                </c:pt>
                <c:pt idx="44">
                  <c:v>-12.111873000000001</c:v>
                </c:pt>
                <c:pt idx="45">
                  <c:v>-11.224317599999999</c:v>
                </c:pt>
                <c:pt idx="46">
                  <c:v>-11.945880650000001</c:v>
                </c:pt>
                <c:pt idx="47">
                  <c:v>-12.329253400000001</c:v>
                </c:pt>
                <c:pt idx="48">
                  <c:v>-11.269645799999999</c:v>
                </c:pt>
                <c:pt idx="49">
                  <c:v>-11.247712800000002</c:v>
                </c:pt>
                <c:pt idx="50">
                  <c:v>-11.2262691</c:v>
                </c:pt>
                <c:pt idx="51">
                  <c:v>-11.4144036</c:v>
                </c:pt>
                <c:pt idx="52">
                  <c:v>-11.261844850000001</c:v>
                </c:pt>
                <c:pt idx="53">
                  <c:v>-12.129906799999999</c:v>
                </c:pt>
                <c:pt idx="54">
                  <c:v>-11.1772835</c:v>
                </c:pt>
                <c:pt idx="55">
                  <c:v>-10.178956100000001</c:v>
                </c:pt>
                <c:pt idx="56">
                  <c:v>-11.095133599999999</c:v>
                </c:pt>
                <c:pt idx="57">
                  <c:v>-11.519188</c:v>
                </c:pt>
                <c:pt idx="58">
                  <c:v>-11.247162400000001</c:v>
                </c:pt>
                <c:pt idx="59">
                  <c:v>-10.778756</c:v>
                </c:pt>
                <c:pt idx="60" formatCode="General">
                  <c:v>-11.3</c:v>
                </c:pt>
                <c:pt idx="61" formatCode="General">
                  <c:v>-10.4</c:v>
                </c:pt>
              </c:numCache>
            </c:numRef>
          </c:yVal>
          <c:smooth val="0"/>
        </c:ser>
        <c:dLbls>
          <c:showLegendKey val="0"/>
          <c:showVal val="0"/>
          <c:showCatName val="0"/>
          <c:showSerName val="0"/>
          <c:showPercent val="0"/>
          <c:showBubbleSize val="0"/>
        </c:dLbls>
        <c:axId val="78155136"/>
        <c:axId val="78157312"/>
      </c:scatterChart>
      <c:valAx>
        <c:axId val="78155136"/>
        <c:scaling>
          <c:logBase val="10"/>
          <c:orientation val="minMax"/>
        </c:scaling>
        <c:delete val="0"/>
        <c:axPos val="b"/>
        <c:numFmt formatCode="General" sourceLinked="0"/>
        <c:majorTickMark val="out"/>
        <c:minorTickMark val="none"/>
        <c:tickLblPos val="nextTo"/>
        <c:spPr>
          <a:noFill/>
          <a:ln w="3175">
            <a:solidFill>
              <a:srgbClr val="000000"/>
            </a:solidFill>
            <a:prstDash val="solid"/>
          </a:ln>
        </c:spPr>
        <c:txPr>
          <a:bodyPr rot="0" vert="horz"/>
          <a:lstStyle/>
          <a:p>
            <a:pPr>
              <a:defRPr sz="925" b="0" i="0" u="none" strike="noStrike" baseline="0">
                <a:solidFill>
                  <a:srgbClr val="000000"/>
                </a:solidFill>
                <a:latin typeface="Arial"/>
                <a:ea typeface="Arial"/>
                <a:cs typeface="Arial"/>
              </a:defRPr>
            </a:pPr>
            <a:endParaRPr lang="lv-LV"/>
          </a:p>
        </c:txPr>
        <c:crossAx val="78157312"/>
        <c:crosses val="autoZero"/>
        <c:crossBetween val="midCat"/>
      </c:valAx>
      <c:valAx>
        <c:axId val="78157312"/>
        <c:scaling>
          <c:orientation val="minMax"/>
          <c:max val="-2"/>
          <c:min val="-24"/>
        </c:scaling>
        <c:delete val="0"/>
        <c:axPos val="l"/>
        <c:majorGridlines>
          <c:spPr>
            <a:ln w="3175">
              <a:noFill/>
              <a:prstDash val="solid"/>
            </a:ln>
          </c:spPr>
        </c:majorGridlines>
        <c:numFmt formatCode="0.00" sourceLinked="1"/>
        <c:majorTickMark val="in"/>
        <c:minorTickMark val="none"/>
        <c:tickLblPos val="low"/>
        <c:spPr>
          <a:noFill/>
          <a:ln w="3175">
            <a:solidFill>
              <a:srgbClr val="000000"/>
            </a:solidFill>
            <a:prstDash val="solid"/>
          </a:ln>
        </c:spPr>
        <c:txPr>
          <a:bodyPr rot="0" vert="horz"/>
          <a:lstStyle/>
          <a:p>
            <a:pPr>
              <a:defRPr sz="925" b="0" i="0" u="none" strike="noStrike" baseline="0">
                <a:solidFill>
                  <a:srgbClr val="000000"/>
                </a:solidFill>
                <a:latin typeface="Arial"/>
                <a:ea typeface="Arial"/>
                <a:cs typeface="Arial"/>
              </a:defRPr>
            </a:pPr>
            <a:endParaRPr lang="lv-LV"/>
          </a:p>
        </c:txPr>
        <c:crossAx val="78155136"/>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cmpd="dbl">
      <a:noFill/>
      <a:prstDash val="solid"/>
    </a:ln>
  </c:spPr>
  <c:txPr>
    <a:bodyPr/>
    <a:lstStyle/>
    <a:p>
      <a:pPr>
        <a:defRPr sz="925"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18806125638906"/>
          <c:y val="0.10357399812552173"/>
          <c:w val="0.72964503360689048"/>
          <c:h val="0.80399773055762525"/>
        </c:manualLayout>
      </c:layout>
      <c:scatterChart>
        <c:scatterStyle val="lineMarker"/>
        <c:varyColors val="0"/>
        <c:ser>
          <c:idx val="0"/>
          <c:order val="0"/>
          <c:tx>
            <c:strRef>
              <c:f>cl_vs_18O!$D$5</c:f>
              <c:strCache>
                <c:ptCount val="1"/>
                <c:pt idx="0">
                  <c:v>Cm</c:v>
                </c:pt>
              </c:strCache>
            </c:strRef>
          </c:tx>
          <c:spPr>
            <a:ln w="28575">
              <a:noFill/>
            </a:ln>
          </c:spPr>
          <c:marker>
            <c:symbol val="diamond"/>
            <c:size val="7"/>
            <c:spPr>
              <a:solidFill>
                <a:srgbClr val="0070C0"/>
              </a:solidFill>
              <a:ln>
                <a:noFill/>
                <a:prstDash val="solid"/>
              </a:ln>
            </c:spPr>
          </c:marker>
          <c:xVal>
            <c:numRef>
              <c:f>cl_vs_18O!$C$2:$C$35</c:f>
              <c:numCache>
                <c:formatCode>0.0</c:formatCode>
                <c:ptCount val="34"/>
                <c:pt idx="0" formatCode="General">
                  <c:v>70533</c:v>
                </c:pt>
                <c:pt idx="1">
                  <c:v>70917</c:v>
                </c:pt>
                <c:pt idx="2" formatCode="General">
                  <c:v>1086</c:v>
                </c:pt>
                <c:pt idx="3">
                  <c:v>192.35</c:v>
                </c:pt>
                <c:pt idx="4" formatCode="General">
                  <c:v>250</c:v>
                </c:pt>
                <c:pt idx="5" formatCode="General">
                  <c:v>364</c:v>
                </c:pt>
                <c:pt idx="6" formatCode="General">
                  <c:v>98</c:v>
                </c:pt>
                <c:pt idx="7" formatCode="General">
                  <c:v>462</c:v>
                </c:pt>
                <c:pt idx="8" formatCode="General">
                  <c:v>170.9</c:v>
                </c:pt>
                <c:pt idx="9" formatCode="General">
                  <c:v>178</c:v>
                </c:pt>
                <c:pt idx="10" formatCode="General">
                  <c:v>22</c:v>
                </c:pt>
                <c:pt idx="11" formatCode="General">
                  <c:v>11.7</c:v>
                </c:pt>
                <c:pt idx="12" formatCode="General">
                  <c:v>128</c:v>
                </c:pt>
                <c:pt idx="13" formatCode="General">
                  <c:v>91.9</c:v>
                </c:pt>
                <c:pt idx="14" formatCode="General">
                  <c:v>525</c:v>
                </c:pt>
                <c:pt idx="15" formatCode="General">
                  <c:v>280</c:v>
                </c:pt>
                <c:pt idx="16" formatCode="General">
                  <c:v>373</c:v>
                </c:pt>
                <c:pt idx="17" formatCode="General">
                  <c:v>229</c:v>
                </c:pt>
                <c:pt idx="18" formatCode="General">
                  <c:v>36</c:v>
                </c:pt>
                <c:pt idx="19" formatCode="General">
                  <c:v>60</c:v>
                </c:pt>
                <c:pt idx="20" formatCode="General">
                  <c:v>42</c:v>
                </c:pt>
                <c:pt idx="21" formatCode="General">
                  <c:v>143</c:v>
                </c:pt>
                <c:pt idx="22" formatCode="General">
                  <c:v>629</c:v>
                </c:pt>
                <c:pt idx="23" formatCode="General">
                  <c:v>7.4</c:v>
                </c:pt>
                <c:pt idx="24" formatCode="General">
                  <c:v>738</c:v>
                </c:pt>
                <c:pt idx="25" formatCode="General">
                  <c:v>710</c:v>
                </c:pt>
                <c:pt idx="26" formatCode="General">
                  <c:v>350</c:v>
                </c:pt>
                <c:pt idx="27" formatCode="General">
                  <c:v>29</c:v>
                </c:pt>
                <c:pt idx="28" formatCode="General">
                  <c:v>11438</c:v>
                </c:pt>
                <c:pt idx="29" formatCode="General">
                  <c:v>10</c:v>
                </c:pt>
                <c:pt idx="30" formatCode="General">
                  <c:v>3210</c:v>
                </c:pt>
                <c:pt idx="31" formatCode="General">
                  <c:v>9800</c:v>
                </c:pt>
                <c:pt idx="32" formatCode="General">
                  <c:v>2091</c:v>
                </c:pt>
                <c:pt idx="33" formatCode="General">
                  <c:v>1044</c:v>
                </c:pt>
              </c:numCache>
            </c:numRef>
          </c:xVal>
          <c:yVal>
            <c:numRef>
              <c:f>cl_vs_18O!$B$2:$B$35</c:f>
              <c:numCache>
                <c:formatCode>0.00</c:formatCode>
                <c:ptCount val="34"/>
                <c:pt idx="0">
                  <c:v>-5.28</c:v>
                </c:pt>
                <c:pt idx="1">
                  <c:v>-4.5599999999999996</c:v>
                </c:pt>
                <c:pt idx="2">
                  <c:v>-18.439496550000001</c:v>
                </c:pt>
                <c:pt idx="3">
                  <c:v>-19.079485575</c:v>
                </c:pt>
                <c:pt idx="4">
                  <c:v>-18.448558775000002</c:v>
                </c:pt>
                <c:pt idx="5" formatCode="General">
                  <c:v>-15.2</c:v>
                </c:pt>
                <c:pt idx="6" formatCode="General">
                  <c:v>-15.1</c:v>
                </c:pt>
                <c:pt idx="7" formatCode="General">
                  <c:v>-21</c:v>
                </c:pt>
                <c:pt idx="8" formatCode="General">
                  <c:v>-15</c:v>
                </c:pt>
                <c:pt idx="9" formatCode="General">
                  <c:v>-16.3</c:v>
                </c:pt>
                <c:pt idx="10" formatCode="General">
                  <c:v>-15.1</c:v>
                </c:pt>
                <c:pt idx="11" formatCode="General">
                  <c:v>-21.3</c:v>
                </c:pt>
                <c:pt idx="12" formatCode="General">
                  <c:v>-21.1</c:v>
                </c:pt>
                <c:pt idx="13" formatCode="General">
                  <c:v>-21.3</c:v>
                </c:pt>
                <c:pt idx="14" formatCode="General">
                  <c:v>-20.2</c:v>
                </c:pt>
                <c:pt idx="15" formatCode="General">
                  <c:v>-22.5</c:v>
                </c:pt>
                <c:pt idx="16" formatCode="General">
                  <c:v>-22.8</c:v>
                </c:pt>
                <c:pt idx="17" formatCode="General">
                  <c:v>-21.7</c:v>
                </c:pt>
                <c:pt idx="18" formatCode="General">
                  <c:v>-17.899999999999999</c:v>
                </c:pt>
                <c:pt idx="19" formatCode="General">
                  <c:v>-21.4</c:v>
                </c:pt>
                <c:pt idx="20" formatCode="General">
                  <c:v>-21</c:v>
                </c:pt>
                <c:pt idx="21" formatCode="General">
                  <c:v>-22.1</c:v>
                </c:pt>
                <c:pt idx="22" formatCode="General">
                  <c:v>-21.26</c:v>
                </c:pt>
                <c:pt idx="23" formatCode="General">
                  <c:v>-12.3</c:v>
                </c:pt>
                <c:pt idx="24" formatCode="General">
                  <c:v>-18.7</c:v>
                </c:pt>
                <c:pt idx="25" formatCode="General">
                  <c:v>-18.399999999999999</c:v>
                </c:pt>
                <c:pt idx="26" formatCode="General">
                  <c:v>-21.34</c:v>
                </c:pt>
                <c:pt idx="27" formatCode="General">
                  <c:v>-14.52</c:v>
                </c:pt>
                <c:pt idx="28" formatCode="General">
                  <c:v>-11.9</c:v>
                </c:pt>
                <c:pt idx="29" formatCode="General">
                  <c:v>-12.91</c:v>
                </c:pt>
                <c:pt idx="30" formatCode="General">
                  <c:v>-15</c:v>
                </c:pt>
                <c:pt idx="31" formatCode="General">
                  <c:v>-12.6</c:v>
                </c:pt>
                <c:pt idx="32" formatCode="General">
                  <c:v>-17.600000000000001</c:v>
                </c:pt>
                <c:pt idx="33" formatCode="General">
                  <c:v>-15.45</c:v>
                </c:pt>
              </c:numCache>
            </c:numRef>
          </c:yVal>
          <c:smooth val="0"/>
        </c:ser>
        <c:ser>
          <c:idx val="1"/>
          <c:order val="1"/>
          <c:tx>
            <c:strRef>
              <c:f>cl_vs_18O!$D$37</c:f>
              <c:strCache>
                <c:ptCount val="1"/>
                <c:pt idx="0">
                  <c:v>D1-2 sandstones</c:v>
                </c:pt>
              </c:strCache>
            </c:strRef>
          </c:tx>
          <c:spPr>
            <a:ln w="28575">
              <a:noFill/>
            </a:ln>
          </c:spPr>
          <c:marker>
            <c:symbol val="square"/>
            <c:size val="7"/>
            <c:spPr>
              <a:solidFill>
                <a:srgbClr val="F6960A"/>
              </a:solidFill>
              <a:ln>
                <a:noFill/>
                <a:prstDash val="solid"/>
              </a:ln>
            </c:spPr>
          </c:marker>
          <c:xVal>
            <c:numRef>
              <c:f>(cl_vs_18O!$C$36:$C$49,cl_vs_18O!$C$251,cl_vs_18O!$C$253,cl_vs_18O!$C$254)</c:f>
              <c:numCache>
                <c:formatCode>0.0</c:formatCode>
                <c:ptCount val="17"/>
                <c:pt idx="0">
                  <c:v>6.58</c:v>
                </c:pt>
                <c:pt idx="1">
                  <c:v>41.4</c:v>
                </c:pt>
                <c:pt idx="2">
                  <c:v>40.06</c:v>
                </c:pt>
                <c:pt idx="3">
                  <c:v>56.2</c:v>
                </c:pt>
                <c:pt idx="4">
                  <c:v>5.8</c:v>
                </c:pt>
                <c:pt idx="5" formatCode="0">
                  <c:v>1496</c:v>
                </c:pt>
                <c:pt idx="6" formatCode="0">
                  <c:v>2955</c:v>
                </c:pt>
                <c:pt idx="7">
                  <c:v>37500</c:v>
                </c:pt>
                <c:pt idx="8">
                  <c:v>7082</c:v>
                </c:pt>
                <c:pt idx="9">
                  <c:v>22154</c:v>
                </c:pt>
                <c:pt idx="10">
                  <c:v>25142</c:v>
                </c:pt>
                <c:pt idx="11">
                  <c:v>9404</c:v>
                </c:pt>
                <c:pt idx="12">
                  <c:v>12546</c:v>
                </c:pt>
                <c:pt idx="13" formatCode="General">
                  <c:v>9600</c:v>
                </c:pt>
                <c:pt idx="14" formatCode="General">
                  <c:v>180</c:v>
                </c:pt>
                <c:pt idx="15" formatCode="General">
                  <c:v>33</c:v>
                </c:pt>
                <c:pt idx="16" formatCode="General">
                  <c:v>21</c:v>
                </c:pt>
              </c:numCache>
            </c:numRef>
          </c:xVal>
          <c:yVal>
            <c:numRef>
              <c:f>(cl_vs_18O!$B$36:$B$49,cl_vs_18O!$B$251,cl_vs_18O!$B$253,cl_vs_18O!$B$254)</c:f>
              <c:numCache>
                <c:formatCode>0.00</c:formatCode>
                <c:ptCount val="17"/>
                <c:pt idx="0">
                  <c:v>-10.904314699999999</c:v>
                </c:pt>
                <c:pt idx="1">
                  <c:v>-11.654075546666665</c:v>
                </c:pt>
                <c:pt idx="2">
                  <c:v>-11.5472351</c:v>
                </c:pt>
                <c:pt idx="3">
                  <c:v>-12.281028750000001</c:v>
                </c:pt>
                <c:pt idx="4">
                  <c:v>-10.976012100000002</c:v>
                </c:pt>
                <c:pt idx="5">
                  <c:v>-11.81</c:v>
                </c:pt>
                <c:pt idx="6">
                  <c:v>-12.3</c:v>
                </c:pt>
                <c:pt idx="7" formatCode="General">
                  <c:v>-4.5</c:v>
                </c:pt>
                <c:pt idx="8" formatCode="General">
                  <c:v>-7.3</c:v>
                </c:pt>
                <c:pt idx="9" formatCode="General">
                  <c:v>-6.4</c:v>
                </c:pt>
                <c:pt idx="10" formatCode="General">
                  <c:v>-6.4</c:v>
                </c:pt>
                <c:pt idx="11" formatCode="General">
                  <c:v>-8.1</c:v>
                </c:pt>
                <c:pt idx="12" formatCode="General">
                  <c:v>-5.8</c:v>
                </c:pt>
                <c:pt idx="13" formatCode="General">
                  <c:v>-9.9</c:v>
                </c:pt>
                <c:pt idx="14" formatCode="General">
                  <c:v>-11.54</c:v>
                </c:pt>
                <c:pt idx="15" formatCode="General">
                  <c:v>-14.05</c:v>
                </c:pt>
                <c:pt idx="16" formatCode="General">
                  <c:v>-9.81</c:v>
                </c:pt>
              </c:numCache>
            </c:numRef>
          </c:yVal>
          <c:smooth val="0"/>
        </c:ser>
        <c:ser>
          <c:idx val="2"/>
          <c:order val="2"/>
          <c:tx>
            <c:strRef>
              <c:f>cl_vs_18O!$D$57</c:f>
              <c:strCache>
                <c:ptCount val="1"/>
                <c:pt idx="0">
                  <c:v>D2 sandstones</c:v>
                </c:pt>
              </c:strCache>
            </c:strRef>
          </c:tx>
          <c:spPr>
            <a:ln w="28575">
              <a:noFill/>
            </a:ln>
          </c:spPr>
          <c:marker>
            <c:symbol val="triangle"/>
            <c:size val="9"/>
            <c:spPr>
              <a:solidFill>
                <a:srgbClr val="00B050"/>
              </a:solidFill>
              <a:ln>
                <a:noFill/>
                <a:prstDash val="solid"/>
              </a:ln>
            </c:spPr>
          </c:marker>
          <c:xVal>
            <c:numRef>
              <c:f>cl_vs_18O!$C$50:$C$78</c:f>
              <c:numCache>
                <c:formatCode>General</c:formatCode>
                <c:ptCount val="29"/>
                <c:pt idx="0" formatCode="0.0">
                  <c:v>5.67</c:v>
                </c:pt>
                <c:pt idx="1">
                  <c:v>4</c:v>
                </c:pt>
                <c:pt idx="2">
                  <c:v>882</c:v>
                </c:pt>
                <c:pt idx="3">
                  <c:v>696</c:v>
                </c:pt>
                <c:pt idx="4">
                  <c:v>672</c:v>
                </c:pt>
                <c:pt idx="5" formatCode="0.0">
                  <c:v>56.5</c:v>
                </c:pt>
                <c:pt idx="6">
                  <c:v>85</c:v>
                </c:pt>
                <c:pt idx="7" formatCode="0.0">
                  <c:v>272.44</c:v>
                </c:pt>
                <c:pt idx="8" formatCode="0.0">
                  <c:v>876.89</c:v>
                </c:pt>
                <c:pt idx="9" formatCode="0.0">
                  <c:v>33.64</c:v>
                </c:pt>
                <c:pt idx="10" formatCode="0.0">
                  <c:v>115.7</c:v>
                </c:pt>
                <c:pt idx="11" formatCode="0.0">
                  <c:v>9.6999999999999993</c:v>
                </c:pt>
                <c:pt idx="12" formatCode="0.0">
                  <c:v>5.5</c:v>
                </c:pt>
                <c:pt idx="13" formatCode="0.0">
                  <c:v>15.3</c:v>
                </c:pt>
                <c:pt idx="14">
                  <c:v>13.32</c:v>
                </c:pt>
                <c:pt idx="15">
                  <c:v>13.32</c:v>
                </c:pt>
                <c:pt idx="16" formatCode="0.0">
                  <c:v>3.2</c:v>
                </c:pt>
                <c:pt idx="17">
                  <c:v>1189</c:v>
                </c:pt>
                <c:pt idx="18">
                  <c:v>118</c:v>
                </c:pt>
                <c:pt idx="19" formatCode="0.000">
                  <c:v>1.5</c:v>
                </c:pt>
                <c:pt idx="20">
                  <c:v>280</c:v>
                </c:pt>
                <c:pt idx="21">
                  <c:v>395</c:v>
                </c:pt>
                <c:pt idx="22" formatCode="0.0">
                  <c:v>718.32</c:v>
                </c:pt>
                <c:pt idx="23" formatCode="0.0">
                  <c:v>40.4</c:v>
                </c:pt>
                <c:pt idx="24">
                  <c:v>18</c:v>
                </c:pt>
                <c:pt idx="25" formatCode="0.0">
                  <c:v>5.7</c:v>
                </c:pt>
                <c:pt idx="26" formatCode="0.0">
                  <c:v>39.64</c:v>
                </c:pt>
                <c:pt idx="27" formatCode="0.0">
                  <c:v>5.2</c:v>
                </c:pt>
                <c:pt idx="28">
                  <c:v>5</c:v>
                </c:pt>
              </c:numCache>
            </c:numRef>
          </c:xVal>
          <c:yVal>
            <c:numRef>
              <c:f>cl_vs_18O!$B$50:$B$78</c:f>
              <c:numCache>
                <c:formatCode>0.00</c:formatCode>
                <c:ptCount val="29"/>
                <c:pt idx="0">
                  <c:v>-11.756228075000001</c:v>
                </c:pt>
                <c:pt idx="1">
                  <c:v>-11.0951</c:v>
                </c:pt>
                <c:pt idx="2">
                  <c:v>-11.50152735</c:v>
                </c:pt>
                <c:pt idx="3">
                  <c:v>-11.4190978875</c:v>
                </c:pt>
                <c:pt idx="4">
                  <c:v>-12.415986935000001</c:v>
                </c:pt>
                <c:pt idx="5">
                  <c:v>-11.22602375</c:v>
                </c:pt>
                <c:pt idx="6">
                  <c:v>-11.306246775000002</c:v>
                </c:pt>
                <c:pt idx="7">
                  <c:v>-11.70407962</c:v>
                </c:pt>
                <c:pt idx="8">
                  <c:v>-12.2416184</c:v>
                </c:pt>
                <c:pt idx="9">
                  <c:v>-11.717288235</c:v>
                </c:pt>
                <c:pt idx="10">
                  <c:v>-11.38</c:v>
                </c:pt>
                <c:pt idx="11">
                  <c:v>-11.597334925</c:v>
                </c:pt>
                <c:pt idx="12">
                  <c:v>-10.7472431</c:v>
                </c:pt>
                <c:pt idx="13">
                  <c:v>-11.5067477</c:v>
                </c:pt>
                <c:pt idx="14">
                  <c:v>-11.07</c:v>
                </c:pt>
                <c:pt idx="15">
                  <c:v>-10.737233213333333</c:v>
                </c:pt>
                <c:pt idx="16">
                  <c:v>-10.983094399999999</c:v>
                </c:pt>
                <c:pt idx="17">
                  <c:v>-11.583687874999999</c:v>
                </c:pt>
                <c:pt idx="18" formatCode="0.0">
                  <c:v>-12.446104250000001</c:v>
                </c:pt>
                <c:pt idx="19">
                  <c:v>-11.06998115</c:v>
                </c:pt>
                <c:pt idx="20">
                  <c:v>-11.835918879999999</c:v>
                </c:pt>
                <c:pt idx="21" formatCode="0.0">
                  <c:v>-13.39898846875</c:v>
                </c:pt>
                <c:pt idx="22">
                  <c:v>-12.244312649999999</c:v>
                </c:pt>
                <c:pt idx="23">
                  <c:v>-11.561869100000001</c:v>
                </c:pt>
                <c:pt idx="24">
                  <c:v>-12.156505544999998</c:v>
                </c:pt>
                <c:pt idx="25">
                  <c:v>-11.84</c:v>
                </c:pt>
                <c:pt idx="26">
                  <c:v>-13.141720090000002</c:v>
                </c:pt>
                <c:pt idx="27">
                  <c:v>-11.0332872</c:v>
                </c:pt>
                <c:pt idx="28">
                  <c:v>-10.907376800000002</c:v>
                </c:pt>
              </c:numCache>
            </c:numRef>
          </c:yVal>
          <c:smooth val="0"/>
        </c:ser>
        <c:ser>
          <c:idx val="3"/>
          <c:order val="3"/>
          <c:tx>
            <c:strRef>
              <c:f>cl_vs_18O!$D$87</c:f>
              <c:strCache>
                <c:ptCount val="1"/>
                <c:pt idx="0">
                  <c:v>D2-3 sandstones</c:v>
                </c:pt>
              </c:strCache>
            </c:strRef>
          </c:tx>
          <c:spPr>
            <a:ln w="28575">
              <a:noFill/>
            </a:ln>
          </c:spPr>
          <c:marker>
            <c:symbol val="circle"/>
            <c:size val="7"/>
            <c:spPr>
              <a:solidFill>
                <a:srgbClr val="FF0000"/>
              </a:solidFill>
              <a:ln>
                <a:solidFill>
                  <a:schemeClr val="tx1"/>
                </a:solidFill>
                <a:prstDash val="solid"/>
              </a:ln>
            </c:spPr>
          </c:marker>
          <c:xVal>
            <c:numRef>
              <c:f>cl_vs_18O!$C$79:$C$137</c:f>
              <c:numCache>
                <c:formatCode>0.0</c:formatCode>
                <c:ptCount val="59"/>
                <c:pt idx="0" formatCode="General">
                  <c:v>38.627999999999979</c:v>
                </c:pt>
                <c:pt idx="1">
                  <c:v>19</c:v>
                </c:pt>
                <c:pt idx="2" formatCode="General">
                  <c:v>56.61</c:v>
                </c:pt>
                <c:pt idx="3" formatCode="General">
                  <c:v>14</c:v>
                </c:pt>
                <c:pt idx="4">
                  <c:v>3.67</c:v>
                </c:pt>
                <c:pt idx="5" formatCode="General">
                  <c:v>10</c:v>
                </c:pt>
                <c:pt idx="6" formatCode="General">
                  <c:v>2.7</c:v>
                </c:pt>
                <c:pt idx="7">
                  <c:v>7.7</c:v>
                </c:pt>
                <c:pt idx="8" formatCode="General">
                  <c:v>125</c:v>
                </c:pt>
                <c:pt idx="9" formatCode="0.000">
                  <c:v>35.700000000000003</c:v>
                </c:pt>
                <c:pt idx="10" formatCode="General">
                  <c:v>27.972000000000019</c:v>
                </c:pt>
                <c:pt idx="11" formatCode="General">
                  <c:v>29.304000000000038</c:v>
                </c:pt>
                <c:pt idx="12" formatCode="General">
                  <c:v>26.64</c:v>
                </c:pt>
                <c:pt idx="13" formatCode="General">
                  <c:v>21.312000000000019</c:v>
                </c:pt>
                <c:pt idx="14" formatCode="General">
                  <c:v>15.984000000000014</c:v>
                </c:pt>
                <c:pt idx="15" formatCode="General">
                  <c:v>67.932000000000002</c:v>
                </c:pt>
                <c:pt idx="16">
                  <c:v>57.2</c:v>
                </c:pt>
                <c:pt idx="17">
                  <c:v>6.8</c:v>
                </c:pt>
                <c:pt idx="18" formatCode="General">
                  <c:v>22.643999999999991</c:v>
                </c:pt>
                <c:pt idx="19">
                  <c:v>21.8</c:v>
                </c:pt>
                <c:pt idx="20" formatCode="General">
                  <c:v>4</c:v>
                </c:pt>
                <c:pt idx="21">
                  <c:v>7.3</c:v>
                </c:pt>
                <c:pt idx="22">
                  <c:v>2.17</c:v>
                </c:pt>
                <c:pt idx="23" formatCode="General">
                  <c:v>8.6580000000000048</c:v>
                </c:pt>
                <c:pt idx="24">
                  <c:v>0.59</c:v>
                </c:pt>
                <c:pt idx="25">
                  <c:v>20.47</c:v>
                </c:pt>
                <c:pt idx="26" formatCode="General">
                  <c:v>15.984000000000039</c:v>
                </c:pt>
                <c:pt idx="27">
                  <c:v>5.5</c:v>
                </c:pt>
                <c:pt idx="28" formatCode="General">
                  <c:v>17.981999999999996</c:v>
                </c:pt>
                <c:pt idx="29" formatCode="General">
                  <c:v>72</c:v>
                </c:pt>
                <c:pt idx="30">
                  <c:v>66.5</c:v>
                </c:pt>
                <c:pt idx="31" formatCode="General">
                  <c:v>23</c:v>
                </c:pt>
                <c:pt idx="32" formatCode="General">
                  <c:v>6</c:v>
                </c:pt>
                <c:pt idx="33" formatCode="General">
                  <c:v>142.524</c:v>
                </c:pt>
                <c:pt idx="34">
                  <c:v>5.0999999999999996</c:v>
                </c:pt>
                <c:pt idx="35" formatCode="General">
                  <c:v>4.7</c:v>
                </c:pt>
                <c:pt idx="36">
                  <c:v>0.5</c:v>
                </c:pt>
                <c:pt idx="37" formatCode="General">
                  <c:v>69.260000000000005</c:v>
                </c:pt>
                <c:pt idx="38">
                  <c:v>10.8</c:v>
                </c:pt>
                <c:pt idx="39">
                  <c:v>1.17</c:v>
                </c:pt>
                <c:pt idx="40" formatCode="General">
                  <c:v>27</c:v>
                </c:pt>
                <c:pt idx="41">
                  <c:v>3.2</c:v>
                </c:pt>
                <c:pt idx="42">
                  <c:v>930.44</c:v>
                </c:pt>
                <c:pt idx="43">
                  <c:v>94.9</c:v>
                </c:pt>
                <c:pt idx="44">
                  <c:v>14.61</c:v>
                </c:pt>
                <c:pt idx="45">
                  <c:v>109.7</c:v>
                </c:pt>
                <c:pt idx="46">
                  <c:v>5.66</c:v>
                </c:pt>
                <c:pt idx="47">
                  <c:v>4.7</c:v>
                </c:pt>
                <c:pt idx="48" formatCode="0.000">
                  <c:v>6.7</c:v>
                </c:pt>
                <c:pt idx="49" formatCode="0">
                  <c:v>1447.39</c:v>
                </c:pt>
                <c:pt idx="50" formatCode="General">
                  <c:v>40</c:v>
                </c:pt>
                <c:pt idx="51" formatCode="General">
                  <c:v>67</c:v>
                </c:pt>
                <c:pt idx="52" formatCode="General">
                  <c:v>83.92</c:v>
                </c:pt>
                <c:pt idx="53" formatCode="General">
                  <c:v>299.7</c:v>
                </c:pt>
                <c:pt idx="54">
                  <c:v>6.8</c:v>
                </c:pt>
                <c:pt idx="55" formatCode="General">
                  <c:v>15</c:v>
                </c:pt>
                <c:pt idx="56" formatCode="General">
                  <c:v>23</c:v>
                </c:pt>
                <c:pt idx="57">
                  <c:v>7.6</c:v>
                </c:pt>
                <c:pt idx="58" formatCode="General">
                  <c:v>24.8</c:v>
                </c:pt>
              </c:numCache>
            </c:numRef>
          </c:xVal>
          <c:yVal>
            <c:numRef>
              <c:f>cl_vs_18O!$B$79:$B$137</c:f>
              <c:numCache>
                <c:formatCode>0.00</c:formatCode>
                <c:ptCount val="59"/>
                <c:pt idx="0">
                  <c:v>-11.2</c:v>
                </c:pt>
                <c:pt idx="1">
                  <c:v>-10.906920386666664</c:v>
                </c:pt>
                <c:pt idx="2">
                  <c:v>-11.44</c:v>
                </c:pt>
                <c:pt idx="3">
                  <c:v>-11.000319675</c:v>
                </c:pt>
                <c:pt idx="4">
                  <c:v>-10.992062075</c:v>
                </c:pt>
                <c:pt idx="5">
                  <c:v>-11.046680350000001</c:v>
                </c:pt>
                <c:pt idx="6">
                  <c:v>-10.746241187499999</c:v>
                </c:pt>
                <c:pt idx="7">
                  <c:v>-11.1762177</c:v>
                </c:pt>
                <c:pt idx="8">
                  <c:v>-11.995286375000001</c:v>
                </c:pt>
                <c:pt idx="9">
                  <c:v>-11.1772388</c:v>
                </c:pt>
                <c:pt idx="10">
                  <c:v>-11.150150626666665</c:v>
                </c:pt>
                <c:pt idx="11">
                  <c:v>-11.046440226666665</c:v>
                </c:pt>
                <c:pt idx="12">
                  <c:v>-11.263318893333331</c:v>
                </c:pt>
                <c:pt idx="13">
                  <c:v>-10.883161573333332</c:v>
                </c:pt>
                <c:pt idx="14">
                  <c:v>-10.930450906666666</c:v>
                </c:pt>
                <c:pt idx="15">
                  <c:v>-11.037553093333329</c:v>
                </c:pt>
                <c:pt idx="16">
                  <c:v>-11.092117700000001</c:v>
                </c:pt>
                <c:pt idx="17">
                  <c:v>-11.001773850000001</c:v>
                </c:pt>
                <c:pt idx="18">
                  <c:v>-11.017707879999998</c:v>
                </c:pt>
                <c:pt idx="19">
                  <c:v>-11.173436546666665</c:v>
                </c:pt>
                <c:pt idx="20">
                  <c:v>-10.603273946666665</c:v>
                </c:pt>
                <c:pt idx="21">
                  <c:v>-11.5199183</c:v>
                </c:pt>
                <c:pt idx="22">
                  <c:v>-11.265398375000002</c:v>
                </c:pt>
                <c:pt idx="23">
                  <c:v>-10.708256266666666</c:v>
                </c:pt>
                <c:pt idx="24">
                  <c:v>-10.984224475000001</c:v>
                </c:pt>
                <c:pt idx="25">
                  <c:v>-11.31213</c:v>
                </c:pt>
                <c:pt idx="26">
                  <c:v>-10.165766079999999</c:v>
                </c:pt>
                <c:pt idx="27">
                  <c:v>-11.428699699999999</c:v>
                </c:pt>
                <c:pt idx="28">
                  <c:v>-10.832464146666664</c:v>
                </c:pt>
                <c:pt idx="29">
                  <c:v>-12.294519879999998</c:v>
                </c:pt>
                <c:pt idx="30">
                  <c:v>-12.306008</c:v>
                </c:pt>
                <c:pt idx="31">
                  <c:v>-11.47064185333333</c:v>
                </c:pt>
                <c:pt idx="32">
                  <c:v>-10.655357439999998</c:v>
                </c:pt>
                <c:pt idx="33">
                  <c:v>-12.53</c:v>
                </c:pt>
                <c:pt idx="34">
                  <c:v>-11.167918225000001</c:v>
                </c:pt>
                <c:pt idx="35">
                  <c:v>-10.7345603</c:v>
                </c:pt>
                <c:pt idx="36">
                  <c:v>-11.015777</c:v>
                </c:pt>
                <c:pt idx="37">
                  <c:v>-11.61</c:v>
                </c:pt>
                <c:pt idx="38">
                  <c:v>-11.7069896</c:v>
                </c:pt>
                <c:pt idx="39">
                  <c:v>-10.693743424999999</c:v>
                </c:pt>
                <c:pt idx="40">
                  <c:v>-11.452166399999999</c:v>
                </c:pt>
                <c:pt idx="41">
                  <c:v>-11.0064355</c:v>
                </c:pt>
                <c:pt idx="42">
                  <c:v>-12.325927800000001</c:v>
                </c:pt>
                <c:pt idx="43">
                  <c:v>-11.694550700000002</c:v>
                </c:pt>
                <c:pt idx="44">
                  <c:v>-11.558414519999999</c:v>
                </c:pt>
                <c:pt idx="45">
                  <c:v>-11.796744799999999</c:v>
                </c:pt>
                <c:pt idx="46">
                  <c:v>-11.06488141</c:v>
                </c:pt>
                <c:pt idx="47">
                  <c:v>-11.035693799999999</c:v>
                </c:pt>
                <c:pt idx="48">
                  <c:v>-11.209830650000001</c:v>
                </c:pt>
                <c:pt idx="49">
                  <c:v>-11.9055838</c:v>
                </c:pt>
                <c:pt idx="50">
                  <c:v>-12.11169501</c:v>
                </c:pt>
                <c:pt idx="51">
                  <c:v>-11.68556287</c:v>
                </c:pt>
                <c:pt idx="52">
                  <c:v>-10.57</c:v>
                </c:pt>
                <c:pt idx="53">
                  <c:v>-11.76</c:v>
                </c:pt>
                <c:pt idx="54">
                  <c:v>-11.166995</c:v>
                </c:pt>
                <c:pt idx="55">
                  <c:v>-13.18764163</c:v>
                </c:pt>
                <c:pt idx="56">
                  <c:v>-12.205760100000001</c:v>
                </c:pt>
                <c:pt idx="57">
                  <c:v>-11.1430928</c:v>
                </c:pt>
                <c:pt idx="58">
                  <c:v>-11.448661999999999</c:v>
                </c:pt>
              </c:numCache>
            </c:numRef>
          </c:yVal>
          <c:smooth val="0"/>
        </c:ser>
        <c:ser>
          <c:idx val="4"/>
          <c:order val="4"/>
          <c:tx>
            <c:strRef>
              <c:f>cl_vs_18O!$D$151</c:f>
              <c:strCache>
                <c:ptCount val="1"/>
                <c:pt idx="0">
                  <c:v>D3 carbonates</c:v>
                </c:pt>
              </c:strCache>
            </c:strRef>
          </c:tx>
          <c:spPr>
            <a:ln w="28575">
              <a:noFill/>
            </a:ln>
          </c:spPr>
          <c:marker>
            <c:symbol val="star"/>
            <c:size val="7"/>
            <c:spPr>
              <a:noFill/>
              <a:ln>
                <a:solidFill>
                  <a:srgbClr val="7030A0"/>
                </a:solidFill>
                <a:prstDash val="solid"/>
              </a:ln>
            </c:spPr>
          </c:marker>
          <c:xVal>
            <c:numRef>
              <c:f>cl_vs_18O!$C$138:$C$193</c:f>
              <c:numCache>
                <c:formatCode>General</c:formatCode>
                <c:ptCount val="56"/>
                <c:pt idx="0">
                  <c:v>8</c:v>
                </c:pt>
                <c:pt idx="1">
                  <c:v>8</c:v>
                </c:pt>
                <c:pt idx="2" formatCode="0.0">
                  <c:v>7.16</c:v>
                </c:pt>
                <c:pt idx="3" formatCode="0.0">
                  <c:v>1.76</c:v>
                </c:pt>
                <c:pt idx="4" formatCode="0.0">
                  <c:v>8.6999999999999993</c:v>
                </c:pt>
                <c:pt idx="5" formatCode="0.0">
                  <c:v>8</c:v>
                </c:pt>
                <c:pt idx="6" formatCode="0.0">
                  <c:v>6.3</c:v>
                </c:pt>
                <c:pt idx="7" formatCode="0.0">
                  <c:v>17.66</c:v>
                </c:pt>
                <c:pt idx="8">
                  <c:v>29.304000000000016</c:v>
                </c:pt>
                <c:pt idx="9" formatCode="0.0">
                  <c:v>17.68</c:v>
                </c:pt>
                <c:pt idx="10" formatCode="0.0">
                  <c:v>5.48</c:v>
                </c:pt>
                <c:pt idx="11">
                  <c:v>25.308000000000007</c:v>
                </c:pt>
                <c:pt idx="12" formatCode="0.0">
                  <c:v>8.4</c:v>
                </c:pt>
                <c:pt idx="13" formatCode="0.0">
                  <c:v>6.92</c:v>
                </c:pt>
                <c:pt idx="14" formatCode="0">
                  <c:v>0</c:v>
                </c:pt>
                <c:pt idx="15">
                  <c:v>5</c:v>
                </c:pt>
                <c:pt idx="16" formatCode="0.0">
                  <c:v>67</c:v>
                </c:pt>
                <c:pt idx="17">
                  <c:v>14</c:v>
                </c:pt>
                <c:pt idx="18" formatCode="0.000">
                  <c:v>6.3</c:v>
                </c:pt>
                <c:pt idx="19" formatCode="0.0">
                  <c:v>79.400000000000006</c:v>
                </c:pt>
                <c:pt idx="20" formatCode="0.0">
                  <c:v>13.9</c:v>
                </c:pt>
                <c:pt idx="21" formatCode="0.0">
                  <c:v>13.6</c:v>
                </c:pt>
                <c:pt idx="22" formatCode="0.0">
                  <c:v>14.6</c:v>
                </c:pt>
                <c:pt idx="23">
                  <c:v>8</c:v>
                </c:pt>
                <c:pt idx="24">
                  <c:v>51.948000000000029</c:v>
                </c:pt>
                <c:pt idx="25" formatCode="0.0">
                  <c:v>11.71</c:v>
                </c:pt>
                <c:pt idx="26">
                  <c:v>90</c:v>
                </c:pt>
                <c:pt idx="27" formatCode="0.0">
                  <c:v>6.21</c:v>
                </c:pt>
                <c:pt idx="28" formatCode="0.0">
                  <c:v>12.49</c:v>
                </c:pt>
                <c:pt idx="29">
                  <c:v>11</c:v>
                </c:pt>
                <c:pt idx="30">
                  <c:v>35</c:v>
                </c:pt>
                <c:pt idx="31" formatCode="0.0">
                  <c:v>3.06</c:v>
                </c:pt>
                <c:pt idx="32">
                  <c:v>9.99</c:v>
                </c:pt>
                <c:pt idx="33" formatCode="0.0">
                  <c:v>17.7</c:v>
                </c:pt>
                <c:pt idx="34" formatCode="0.0">
                  <c:v>4.5999999999999996</c:v>
                </c:pt>
                <c:pt idx="35" formatCode="0.0">
                  <c:v>46.9</c:v>
                </c:pt>
                <c:pt idx="36" formatCode="0.0">
                  <c:v>12.5</c:v>
                </c:pt>
                <c:pt idx="37">
                  <c:v>7.7</c:v>
                </c:pt>
                <c:pt idx="39" formatCode="0.0">
                  <c:v>3.3</c:v>
                </c:pt>
                <c:pt idx="40">
                  <c:v>12</c:v>
                </c:pt>
                <c:pt idx="41" formatCode="0.0">
                  <c:v>6.3</c:v>
                </c:pt>
                <c:pt idx="42" formatCode="0.0">
                  <c:v>84.3</c:v>
                </c:pt>
                <c:pt idx="43" formatCode="0.0">
                  <c:v>2.2000000000000002</c:v>
                </c:pt>
                <c:pt idx="44" formatCode="0.0">
                  <c:v>1372</c:v>
                </c:pt>
                <c:pt idx="45" formatCode="0">
                  <c:v>1829</c:v>
                </c:pt>
                <c:pt idx="46">
                  <c:v>13.4</c:v>
                </c:pt>
                <c:pt idx="47">
                  <c:v>4.4000000000000004</c:v>
                </c:pt>
                <c:pt idx="48" formatCode="0.0">
                  <c:v>8.5</c:v>
                </c:pt>
                <c:pt idx="49" formatCode="0.0">
                  <c:v>5.0999999999999996</c:v>
                </c:pt>
                <c:pt idx="50" formatCode="0.0">
                  <c:v>12.47</c:v>
                </c:pt>
                <c:pt idx="51" formatCode="0.000">
                  <c:v>4.7</c:v>
                </c:pt>
                <c:pt idx="52" formatCode="0.0">
                  <c:v>5</c:v>
                </c:pt>
                <c:pt idx="53" formatCode="0.0">
                  <c:v>5.9</c:v>
                </c:pt>
                <c:pt idx="54" formatCode="0.0">
                  <c:v>6.1</c:v>
                </c:pt>
                <c:pt idx="55" formatCode="0.0">
                  <c:v>8.6999999999999993</c:v>
                </c:pt>
              </c:numCache>
            </c:numRef>
          </c:xVal>
          <c:yVal>
            <c:numRef>
              <c:f>cl_vs_18O!$B$138:$B$193</c:f>
              <c:numCache>
                <c:formatCode>0.00</c:formatCode>
                <c:ptCount val="56"/>
                <c:pt idx="0">
                  <c:v>-10.572030373333332</c:v>
                </c:pt>
                <c:pt idx="1">
                  <c:v>-11.2308968</c:v>
                </c:pt>
                <c:pt idx="2">
                  <c:v>-11.8716221</c:v>
                </c:pt>
                <c:pt idx="3">
                  <c:v>-10.871323499999997</c:v>
                </c:pt>
                <c:pt idx="4">
                  <c:v>-9.6827688000000016</c:v>
                </c:pt>
                <c:pt idx="5">
                  <c:v>-10.877872100000001</c:v>
                </c:pt>
                <c:pt idx="6">
                  <c:v>-10.677175800000001</c:v>
                </c:pt>
                <c:pt idx="7">
                  <c:v>-11.297622559999999</c:v>
                </c:pt>
                <c:pt idx="8">
                  <c:v>-9.7200000000000006</c:v>
                </c:pt>
                <c:pt idx="9">
                  <c:v>-11.025126950000001</c:v>
                </c:pt>
                <c:pt idx="10">
                  <c:v>-11.013338000000001</c:v>
                </c:pt>
                <c:pt idx="11">
                  <c:v>-11.39</c:v>
                </c:pt>
                <c:pt idx="12">
                  <c:v>-10.862851699999998</c:v>
                </c:pt>
                <c:pt idx="13">
                  <c:v>-10.942587225</c:v>
                </c:pt>
                <c:pt idx="14">
                  <c:v>-11.115775999999999</c:v>
                </c:pt>
                <c:pt idx="15">
                  <c:v>-11.174776125000001</c:v>
                </c:pt>
                <c:pt idx="16">
                  <c:v>-10.245293693333331</c:v>
                </c:pt>
                <c:pt idx="17">
                  <c:v>-11.56088342</c:v>
                </c:pt>
                <c:pt idx="18">
                  <c:v>-10.963802400000001</c:v>
                </c:pt>
                <c:pt idx="19">
                  <c:v>-11.284861599999999</c:v>
                </c:pt>
                <c:pt idx="20">
                  <c:v>-11.4888808</c:v>
                </c:pt>
                <c:pt idx="21">
                  <c:v>-10.433795999999999</c:v>
                </c:pt>
                <c:pt idx="22">
                  <c:v>-11.630314399999998</c:v>
                </c:pt>
                <c:pt idx="23">
                  <c:v>-10.947551500000001</c:v>
                </c:pt>
                <c:pt idx="24">
                  <c:v>-10.906284426666666</c:v>
                </c:pt>
                <c:pt idx="25">
                  <c:v>-11.097869674999998</c:v>
                </c:pt>
                <c:pt idx="26">
                  <c:v>-9.9600000000000009</c:v>
                </c:pt>
                <c:pt idx="27">
                  <c:v>-11.134745924999999</c:v>
                </c:pt>
                <c:pt idx="28">
                  <c:v>-10.920747674999999</c:v>
                </c:pt>
                <c:pt idx="29">
                  <c:v>-10.751507</c:v>
                </c:pt>
                <c:pt idx="30">
                  <c:v>-11.060570174999999</c:v>
                </c:pt>
                <c:pt idx="31">
                  <c:v>-10.635170700000002</c:v>
                </c:pt>
                <c:pt idx="32">
                  <c:v>-10.050000000000001</c:v>
                </c:pt>
                <c:pt idx="33">
                  <c:v>-11.403411800000002</c:v>
                </c:pt>
                <c:pt idx="34">
                  <c:v>-10.905898400000002</c:v>
                </c:pt>
                <c:pt idx="35">
                  <c:v>-11.036244</c:v>
                </c:pt>
                <c:pt idx="36">
                  <c:v>-11.239277599999998</c:v>
                </c:pt>
                <c:pt idx="37">
                  <c:v>-11.135764499999999</c:v>
                </c:pt>
                <c:pt idx="38">
                  <c:v>-11.2357748</c:v>
                </c:pt>
                <c:pt idx="39">
                  <c:v>-10.901144</c:v>
                </c:pt>
                <c:pt idx="40">
                  <c:v>-10.335257573333331</c:v>
                </c:pt>
                <c:pt idx="41">
                  <c:v>-10.335893949999999</c:v>
                </c:pt>
                <c:pt idx="42">
                  <c:v>-12.16</c:v>
                </c:pt>
                <c:pt idx="43">
                  <c:v>-9.8010309500000012</c:v>
                </c:pt>
                <c:pt idx="44">
                  <c:v>-10.07</c:v>
                </c:pt>
                <c:pt idx="45">
                  <c:v>-9.84</c:v>
                </c:pt>
                <c:pt idx="46">
                  <c:v>-11.514163499999999</c:v>
                </c:pt>
                <c:pt idx="47">
                  <c:v>-9.4138444125000014</c:v>
                </c:pt>
                <c:pt idx="48">
                  <c:v>-11.200262</c:v>
                </c:pt>
                <c:pt idx="49">
                  <c:v>-11.082003299999998</c:v>
                </c:pt>
                <c:pt idx="50">
                  <c:v>-12.078304450000001</c:v>
                </c:pt>
                <c:pt idx="51">
                  <c:v>-10.209048000000001</c:v>
                </c:pt>
                <c:pt idx="52">
                  <c:v>-10.139613950000001</c:v>
                </c:pt>
                <c:pt idx="53">
                  <c:v>-9.951921200000001</c:v>
                </c:pt>
                <c:pt idx="54">
                  <c:v>-10.54542285</c:v>
                </c:pt>
                <c:pt idx="55">
                  <c:v>-10.163977828571429</c:v>
                </c:pt>
              </c:numCache>
            </c:numRef>
          </c:yVal>
          <c:smooth val="0"/>
        </c:ser>
        <c:ser>
          <c:idx val="5"/>
          <c:order val="5"/>
          <c:tx>
            <c:strRef>
              <c:f>cl_vs_18O!$D$213</c:f>
              <c:strCache>
                <c:ptCount val="1"/>
                <c:pt idx="0">
                  <c:v>Q</c:v>
                </c:pt>
              </c:strCache>
            </c:strRef>
          </c:tx>
          <c:spPr>
            <a:ln w="28575">
              <a:noFill/>
            </a:ln>
          </c:spPr>
          <c:marker>
            <c:symbol val="diamond"/>
            <c:size val="7"/>
            <c:spPr>
              <a:solidFill>
                <a:srgbClr val="FF3399"/>
              </a:solidFill>
              <a:ln>
                <a:solidFill>
                  <a:srgbClr val="800000"/>
                </a:solidFill>
                <a:prstDash val="solid"/>
              </a:ln>
            </c:spPr>
          </c:marker>
          <c:xVal>
            <c:numRef>
              <c:f>cl_vs_18O!$C$194:$C$250</c:f>
              <c:numCache>
                <c:formatCode>0.0</c:formatCode>
                <c:ptCount val="57"/>
                <c:pt idx="0">
                  <c:v>1.1299999999999999</c:v>
                </c:pt>
                <c:pt idx="1">
                  <c:v>6.4</c:v>
                </c:pt>
                <c:pt idx="2" formatCode="General">
                  <c:v>18.648000000000028</c:v>
                </c:pt>
                <c:pt idx="3" formatCode="General">
                  <c:v>169.16400000000004</c:v>
                </c:pt>
                <c:pt idx="4">
                  <c:v>5.2</c:v>
                </c:pt>
                <c:pt idx="5">
                  <c:v>2.72</c:v>
                </c:pt>
                <c:pt idx="6">
                  <c:v>10.95</c:v>
                </c:pt>
                <c:pt idx="7" formatCode="General">
                  <c:v>26</c:v>
                </c:pt>
                <c:pt idx="8">
                  <c:v>26.64</c:v>
                </c:pt>
                <c:pt idx="9">
                  <c:v>10.33</c:v>
                </c:pt>
                <c:pt idx="10">
                  <c:v>0.63</c:v>
                </c:pt>
                <c:pt idx="11" formatCode="General">
                  <c:v>10</c:v>
                </c:pt>
                <c:pt idx="12">
                  <c:v>0.40619079033854533</c:v>
                </c:pt>
                <c:pt idx="13">
                  <c:v>7.1</c:v>
                </c:pt>
                <c:pt idx="14" formatCode="General">
                  <c:v>7.3260000000000094</c:v>
                </c:pt>
                <c:pt idx="15" formatCode="General">
                  <c:v>10.655999999999986</c:v>
                </c:pt>
                <c:pt idx="16" formatCode="0">
                  <c:v>0</c:v>
                </c:pt>
                <c:pt idx="17" formatCode="General">
                  <c:v>7.9920000000000195</c:v>
                </c:pt>
                <c:pt idx="18" formatCode="General">
                  <c:v>174.49199999999996</c:v>
                </c:pt>
                <c:pt idx="19">
                  <c:v>14.13</c:v>
                </c:pt>
                <c:pt idx="20" formatCode="General">
                  <c:v>112.55</c:v>
                </c:pt>
                <c:pt idx="21" formatCode="General">
                  <c:v>38.628</c:v>
                </c:pt>
                <c:pt idx="22" formatCode="General">
                  <c:v>241.76</c:v>
                </c:pt>
                <c:pt idx="23" formatCode="General">
                  <c:v>6</c:v>
                </c:pt>
                <c:pt idx="24" formatCode="0.000">
                  <c:v>5.2</c:v>
                </c:pt>
                <c:pt idx="25">
                  <c:v>7.4</c:v>
                </c:pt>
                <c:pt idx="26">
                  <c:v>12.6</c:v>
                </c:pt>
                <c:pt idx="27">
                  <c:v>9.9</c:v>
                </c:pt>
                <c:pt idx="28">
                  <c:v>6.1</c:v>
                </c:pt>
                <c:pt idx="29">
                  <c:v>5</c:v>
                </c:pt>
                <c:pt idx="30">
                  <c:v>20.2</c:v>
                </c:pt>
                <c:pt idx="31">
                  <c:v>4.3</c:v>
                </c:pt>
                <c:pt idx="32">
                  <c:v>25.37</c:v>
                </c:pt>
                <c:pt idx="33">
                  <c:v>104.9</c:v>
                </c:pt>
                <c:pt idx="34">
                  <c:v>3.5</c:v>
                </c:pt>
                <c:pt idx="35">
                  <c:v>5</c:v>
                </c:pt>
                <c:pt idx="36">
                  <c:v>3.8</c:v>
                </c:pt>
                <c:pt idx="37">
                  <c:v>4.9000000000000004</c:v>
                </c:pt>
                <c:pt idx="38">
                  <c:v>3.3</c:v>
                </c:pt>
                <c:pt idx="39">
                  <c:v>2</c:v>
                </c:pt>
                <c:pt idx="40">
                  <c:v>7.3</c:v>
                </c:pt>
                <c:pt idx="41">
                  <c:v>3.8</c:v>
                </c:pt>
                <c:pt idx="42">
                  <c:v>4.5</c:v>
                </c:pt>
                <c:pt idx="43">
                  <c:v>2.6</c:v>
                </c:pt>
                <c:pt idx="44">
                  <c:v>3.7</c:v>
                </c:pt>
                <c:pt idx="45">
                  <c:v>4.3</c:v>
                </c:pt>
                <c:pt idx="46">
                  <c:v>3.6</c:v>
                </c:pt>
                <c:pt idx="47">
                  <c:v>6.5</c:v>
                </c:pt>
                <c:pt idx="48">
                  <c:v>3.7</c:v>
                </c:pt>
                <c:pt idx="49" formatCode="0.00">
                  <c:v>3.1</c:v>
                </c:pt>
                <c:pt idx="50">
                  <c:v>4.0999999999999996</c:v>
                </c:pt>
                <c:pt idx="51">
                  <c:v>47.1</c:v>
                </c:pt>
                <c:pt idx="52">
                  <c:v>4.9000000000000004</c:v>
                </c:pt>
                <c:pt idx="53">
                  <c:v>10</c:v>
                </c:pt>
                <c:pt idx="54" formatCode="General">
                  <c:v>10.655999999999962</c:v>
                </c:pt>
                <c:pt idx="55" formatCode="General">
                  <c:v>9.323999999999991</c:v>
                </c:pt>
                <c:pt idx="56" formatCode="General">
                  <c:v>15.983999999999991</c:v>
                </c:pt>
              </c:numCache>
            </c:numRef>
          </c:xVal>
          <c:yVal>
            <c:numRef>
              <c:f>cl_vs_18O!$B$194:$B$250</c:f>
              <c:numCache>
                <c:formatCode>0.00</c:formatCode>
                <c:ptCount val="57"/>
                <c:pt idx="0">
                  <c:v>-11.0806544</c:v>
                </c:pt>
                <c:pt idx="1">
                  <c:v>-10.213464300000002</c:v>
                </c:pt>
                <c:pt idx="2">
                  <c:v>-11.22</c:v>
                </c:pt>
                <c:pt idx="3">
                  <c:v>-12.24</c:v>
                </c:pt>
                <c:pt idx="4">
                  <c:v>-10.65583035</c:v>
                </c:pt>
                <c:pt idx="5">
                  <c:v>-11.160409699999999</c:v>
                </c:pt>
                <c:pt idx="6">
                  <c:v>-11.730482500000001</c:v>
                </c:pt>
                <c:pt idx="7">
                  <c:v>-11.072025386666667</c:v>
                </c:pt>
                <c:pt idx="8">
                  <c:v>-11.063825300000001</c:v>
                </c:pt>
                <c:pt idx="9">
                  <c:v>-10.932339800000001</c:v>
                </c:pt>
                <c:pt idx="10">
                  <c:v>-10.622378600000001</c:v>
                </c:pt>
                <c:pt idx="11">
                  <c:v>-9.6306398121300703</c:v>
                </c:pt>
                <c:pt idx="12">
                  <c:v>-10.6971945</c:v>
                </c:pt>
                <c:pt idx="13">
                  <c:v>-10.883583199999999</c:v>
                </c:pt>
                <c:pt idx="14">
                  <c:v>-11.062909959999997</c:v>
                </c:pt>
                <c:pt idx="15">
                  <c:v>-11.45</c:v>
                </c:pt>
                <c:pt idx="16">
                  <c:v>-11.2699208</c:v>
                </c:pt>
                <c:pt idx="17">
                  <c:v>-10.99</c:v>
                </c:pt>
                <c:pt idx="18">
                  <c:v>-12.06</c:v>
                </c:pt>
                <c:pt idx="19">
                  <c:v>-11.4145577</c:v>
                </c:pt>
                <c:pt idx="20">
                  <c:v>-10.81</c:v>
                </c:pt>
                <c:pt idx="21">
                  <c:v>-9.81</c:v>
                </c:pt>
                <c:pt idx="22">
                  <c:v>-9.5399999999999991</c:v>
                </c:pt>
                <c:pt idx="23">
                  <c:v>-11.249882199999998</c:v>
                </c:pt>
                <c:pt idx="24">
                  <c:v>-11.3691304</c:v>
                </c:pt>
                <c:pt idx="25">
                  <c:v>-11.014068000000002</c:v>
                </c:pt>
                <c:pt idx="26">
                  <c:v>-10.5488648</c:v>
                </c:pt>
                <c:pt idx="27">
                  <c:v>-10.608986399999999</c:v>
                </c:pt>
                <c:pt idx="28">
                  <c:v>-10.702864800000002</c:v>
                </c:pt>
                <c:pt idx="29">
                  <c:v>-11.4253096</c:v>
                </c:pt>
                <c:pt idx="30">
                  <c:v>-11.317632799999998</c:v>
                </c:pt>
                <c:pt idx="31">
                  <c:v>-8.5690407999999998</c:v>
                </c:pt>
                <c:pt idx="32">
                  <c:v>-11.312607450000002</c:v>
                </c:pt>
                <c:pt idx="33">
                  <c:v>-10.406691325000001</c:v>
                </c:pt>
                <c:pt idx="34">
                  <c:v>-11.5060348</c:v>
                </c:pt>
                <c:pt idx="35">
                  <c:v>-11.480202600000002</c:v>
                </c:pt>
                <c:pt idx="36">
                  <c:v>-10.837021325</c:v>
                </c:pt>
                <c:pt idx="37">
                  <c:v>-12.253219000000001</c:v>
                </c:pt>
                <c:pt idx="38">
                  <c:v>-11.109114475</c:v>
                </c:pt>
                <c:pt idx="39">
                  <c:v>-12.075302775000001</c:v>
                </c:pt>
                <c:pt idx="40">
                  <c:v>-11.680036599999999</c:v>
                </c:pt>
                <c:pt idx="41">
                  <c:v>-12.111873000000001</c:v>
                </c:pt>
                <c:pt idx="42">
                  <c:v>-11.224317599999999</c:v>
                </c:pt>
                <c:pt idx="43">
                  <c:v>-11.945880650000001</c:v>
                </c:pt>
                <c:pt idx="44">
                  <c:v>-12.329253400000001</c:v>
                </c:pt>
                <c:pt idx="45">
                  <c:v>-11.247712800000002</c:v>
                </c:pt>
                <c:pt idx="46">
                  <c:v>-11.2262691</c:v>
                </c:pt>
                <c:pt idx="47">
                  <c:v>-11.4144036</c:v>
                </c:pt>
                <c:pt idx="48">
                  <c:v>-11.261844850000001</c:v>
                </c:pt>
                <c:pt idx="49">
                  <c:v>-12.129906799999999</c:v>
                </c:pt>
                <c:pt idx="50">
                  <c:v>-11.1772835</c:v>
                </c:pt>
                <c:pt idx="51">
                  <c:v>-10.178956100000001</c:v>
                </c:pt>
                <c:pt idx="52">
                  <c:v>-11.095133599999999</c:v>
                </c:pt>
                <c:pt idx="53">
                  <c:v>-11.519188</c:v>
                </c:pt>
                <c:pt idx="54">
                  <c:v>-11.145764133333332</c:v>
                </c:pt>
                <c:pt idx="55">
                  <c:v>-11.026513479999998</c:v>
                </c:pt>
                <c:pt idx="56">
                  <c:v>-11.28</c:v>
                </c:pt>
              </c:numCache>
            </c:numRef>
          </c:yVal>
          <c:smooth val="0"/>
        </c:ser>
        <c:dLbls>
          <c:showLegendKey val="0"/>
          <c:showVal val="0"/>
          <c:showCatName val="0"/>
          <c:showSerName val="0"/>
          <c:showPercent val="0"/>
          <c:showBubbleSize val="0"/>
        </c:dLbls>
        <c:axId val="80327040"/>
        <c:axId val="80328960"/>
      </c:scatterChart>
      <c:valAx>
        <c:axId val="80327040"/>
        <c:scaling>
          <c:logBase val="10"/>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80328960"/>
        <c:crossesAt val="0"/>
        <c:crossBetween val="midCat"/>
      </c:valAx>
      <c:valAx>
        <c:axId val="80328960"/>
        <c:scaling>
          <c:orientation val="minMax"/>
        </c:scaling>
        <c:delete val="0"/>
        <c:axPos val="l"/>
        <c:majorGridlines>
          <c:spPr>
            <a:ln w="3175">
              <a:noFill/>
              <a:prstDash val="solid"/>
            </a:ln>
          </c:spPr>
        </c:majorGridlines>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80327040"/>
        <c:crossesAt val="1E-3"/>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135978161162117E-2"/>
          <c:y val="7.1769577844328331E-2"/>
          <c:w val="0.83807834662758518"/>
          <c:h val="0.88724304739640358"/>
        </c:manualLayout>
      </c:layout>
      <c:scatterChart>
        <c:scatterStyle val="lineMarker"/>
        <c:varyColors val="0"/>
        <c:ser>
          <c:idx val="0"/>
          <c:order val="0"/>
          <c:tx>
            <c:strRef>
              <c:f>curvei_3!$B$391</c:f>
              <c:strCache>
                <c:ptCount val="1"/>
                <c:pt idx="0">
                  <c:v>Precip</c:v>
                </c:pt>
              </c:strCache>
            </c:strRef>
          </c:tx>
          <c:spPr>
            <a:ln w="28575">
              <a:noFill/>
            </a:ln>
          </c:spPr>
          <c:marker>
            <c:symbol val="none"/>
          </c:marker>
          <c:trendline>
            <c:spPr>
              <a:ln w="12700" cmpd="sng">
                <a:solidFill>
                  <a:srgbClr val="000000"/>
                </a:solidFill>
                <a:prstDash val="solid"/>
              </a:ln>
            </c:spPr>
            <c:trendlineType val="linear"/>
            <c:backward val="12"/>
            <c:dispRSqr val="0"/>
            <c:dispEq val="0"/>
          </c:trendline>
          <c:xVal>
            <c:numRef>
              <c:f>curvei_3!$N$391:$N$431</c:f>
              <c:numCache>
                <c:formatCode>General</c:formatCode>
                <c:ptCount val="41"/>
                <c:pt idx="0">
                  <c:v>-69</c:v>
                </c:pt>
                <c:pt idx="1">
                  <c:v>-117</c:v>
                </c:pt>
                <c:pt idx="2">
                  <c:v>-86</c:v>
                </c:pt>
                <c:pt idx="3">
                  <c:v>-74</c:v>
                </c:pt>
                <c:pt idx="4">
                  <c:v>-69</c:v>
                </c:pt>
                <c:pt idx="5">
                  <c:v>-43</c:v>
                </c:pt>
                <c:pt idx="6">
                  <c:v>-59</c:v>
                </c:pt>
                <c:pt idx="7">
                  <c:v>-69</c:v>
                </c:pt>
                <c:pt idx="8">
                  <c:v>-51</c:v>
                </c:pt>
                <c:pt idx="9">
                  <c:v>-89</c:v>
                </c:pt>
                <c:pt idx="10">
                  <c:v>-106</c:v>
                </c:pt>
                <c:pt idx="11">
                  <c:v>-128</c:v>
                </c:pt>
                <c:pt idx="12">
                  <c:v>-106</c:v>
                </c:pt>
                <c:pt idx="13">
                  <c:v>-67</c:v>
                </c:pt>
                <c:pt idx="14">
                  <c:v>-80</c:v>
                </c:pt>
                <c:pt idx="15">
                  <c:v>-63</c:v>
                </c:pt>
                <c:pt idx="16">
                  <c:v>-63</c:v>
                </c:pt>
                <c:pt idx="17">
                  <c:v>-44</c:v>
                </c:pt>
                <c:pt idx="18">
                  <c:v>-54</c:v>
                </c:pt>
                <c:pt idx="19">
                  <c:v>-50</c:v>
                </c:pt>
                <c:pt idx="20">
                  <c:v>-67</c:v>
                </c:pt>
                <c:pt idx="21">
                  <c:v>-53</c:v>
                </c:pt>
                <c:pt idx="22">
                  <c:v>-107</c:v>
                </c:pt>
                <c:pt idx="23">
                  <c:v>-75</c:v>
                </c:pt>
                <c:pt idx="24">
                  <c:v>-61</c:v>
                </c:pt>
                <c:pt idx="25">
                  <c:v>-83</c:v>
                </c:pt>
                <c:pt idx="26">
                  <c:v>-87</c:v>
                </c:pt>
                <c:pt idx="27">
                  <c:v>-50</c:v>
                </c:pt>
                <c:pt idx="28">
                  <c:v>-70</c:v>
                </c:pt>
                <c:pt idx="29">
                  <c:v>-68</c:v>
                </c:pt>
                <c:pt idx="30">
                  <c:v>-57</c:v>
                </c:pt>
                <c:pt idx="31">
                  <c:v>-75</c:v>
                </c:pt>
                <c:pt idx="32">
                  <c:v>-95</c:v>
                </c:pt>
                <c:pt idx="33">
                  <c:v>-89</c:v>
                </c:pt>
                <c:pt idx="34">
                  <c:v>-93</c:v>
                </c:pt>
                <c:pt idx="35">
                  <c:v>-27</c:v>
                </c:pt>
                <c:pt idx="36">
                  <c:v>-37</c:v>
                </c:pt>
                <c:pt idx="37">
                  <c:v>-36</c:v>
                </c:pt>
                <c:pt idx="38">
                  <c:v>-68</c:v>
                </c:pt>
                <c:pt idx="39">
                  <c:v>-59</c:v>
                </c:pt>
                <c:pt idx="40">
                  <c:v>-63</c:v>
                </c:pt>
              </c:numCache>
            </c:numRef>
          </c:xVal>
          <c:yVal>
            <c:numRef>
              <c:f>curvei_3!$O$391:$O$431</c:f>
              <c:numCache>
                <c:formatCode>General</c:formatCode>
                <c:ptCount val="41"/>
                <c:pt idx="0">
                  <c:v>-10</c:v>
                </c:pt>
                <c:pt idx="1">
                  <c:v>-16.399999999999999</c:v>
                </c:pt>
                <c:pt idx="2">
                  <c:v>-12.8</c:v>
                </c:pt>
                <c:pt idx="3">
                  <c:v>-10.8</c:v>
                </c:pt>
                <c:pt idx="4">
                  <c:v>-10.199999999999999</c:v>
                </c:pt>
                <c:pt idx="5">
                  <c:v>-6.5</c:v>
                </c:pt>
                <c:pt idx="6">
                  <c:v>-8.6999999999999993</c:v>
                </c:pt>
                <c:pt idx="7">
                  <c:v>-10.8</c:v>
                </c:pt>
                <c:pt idx="8">
                  <c:v>-8.3000000000000007</c:v>
                </c:pt>
                <c:pt idx="9">
                  <c:v>-12.2</c:v>
                </c:pt>
                <c:pt idx="10">
                  <c:v>-15.6</c:v>
                </c:pt>
                <c:pt idx="11">
                  <c:v>-17.600000000000001</c:v>
                </c:pt>
                <c:pt idx="12">
                  <c:v>-14.6</c:v>
                </c:pt>
                <c:pt idx="13">
                  <c:v>-8.9</c:v>
                </c:pt>
                <c:pt idx="14">
                  <c:v>-11.4</c:v>
                </c:pt>
                <c:pt idx="15">
                  <c:v>-7.6</c:v>
                </c:pt>
                <c:pt idx="16">
                  <c:v>-8.5</c:v>
                </c:pt>
                <c:pt idx="17">
                  <c:v>-7.2</c:v>
                </c:pt>
                <c:pt idx="18">
                  <c:v>-7.9</c:v>
                </c:pt>
                <c:pt idx="19">
                  <c:v>-8.3000000000000007</c:v>
                </c:pt>
                <c:pt idx="20">
                  <c:v>-10.7</c:v>
                </c:pt>
                <c:pt idx="21">
                  <c:v>-10.1</c:v>
                </c:pt>
                <c:pt idx="22">
                  <c:v>-15.1</c:v>
                </c:pt>
                <c:pt idx="23">
                  <c:v>-11</c:v>
                </c:pt>
                <c:pt idx="24">
                  <c:v>-10.3</c:v>
                </c:pt>
                <c:pt idx="25">
                  <c:v>-12.2</c:v>
                </c:pt>
                <c:pt idx="26">
                  <c:v>-11.5</c:v>
                </c:pt>
                <c:pt idx="27">
                  <c:v>-7.3</c:v>
                </c:pt>
                <c:pt idx="28">
                  <c:v>-9.1</c:v>
                </c:pt>
                <c:pt idx="29">
                  <c:v>-8</c:v>
                </c:pt>
                <c:pt idx="30">
                  <c:v>-8.1999999999999993</c:v>
                </c:pt>
                <c:pt idx="31">
                  <c:v>-9.3000000000000007</c:v>
                </c:pt>
                <c:pt idx="32">
                  <c:v>-12.6</c:v>
                </c:pt>
                <c:pt idx="33">
                  <c:v>-12.9</c:v>
                </c:pt>
                <c:pt idx="34">
                  <c:v>-12.4</c:v>
                </c:pt>
                <c:pt idx="35">
                  <c:v>-4.5</c:v>
                </c:pt>
                <c:pt idx="36">
                  <c:v>-7.8</c:v>
                </c:pt>
                <c:pt idx="37">
                  <c:v>-5.6</c:v>
                </c:pt>
                <c:pt idx="38">
                  <c:v>-9.4</c:v>
                </c:pt>
                <c:pt idx="39">
                  <c:v>-9.9</c:v>
                </c:pt>
                <c:pt idx="40">
                  <c:v>-9.1999999999999993</c:v>
                </c:pt>
              </c:numCache>
            </c:numRef>
          </c:yVal>
          <c:smooth val="0"/>
        </c:ser>
        <c:ser>
          <c:idx val="1"/>
          <c:order val="1"/>
          <c:tx>
            <c:strRef>
              <c:f>curvei_3!$Z$380</c:f>
              <c:strCache>
                <c:ptCount val="1"/>
                <c:pt idx="0">
                  <c:v>Q</c:v>
                </c:pt>
              </c:strCache>
            </c:strRef>
          </c:tx>
          <c:spPr>
            <a:ln w="28575">
              <a:noFill/>
            </a:ln>
          </c:spPr>
          <c:marker>
            <c:symbol val="diamond"/>
            <c:size val="8"/>
            <c:spPr>
              <a:solidFill>
                <a:srgbClr val="FF3399"/>
              </a:solidFill>
              <a:ln>
                <a:solidFill>
                  <a:schemeClr val="tx1"/>
                </a:solidFill>
                <a:prstDash val="solid"/>
              </a:ln>
            </c:spPr>
          </c:marker>
          <c:trendline>
            <c:spPr>
              <a:ln w="25400">
                <a:solidFill>
                  <a:srgbClr val="FF3399"/>
                </a:solidFill>
                <a:prstDash val="sysDash"/>
              </a:ln>
            </c:spPr>
            <c:trendlineType val="linear"/>
            <c:backward val="2"/>
            <c:dispRSqr val="0"/>
            <c:dispEq val="0"/>
          </c:trendline>
          <c:xVal>
            <c:numRef>
              <c:f>curvei_3!$O$324:$O$385</c:f>
              <c:numCache>
                <c:formatCode>0.0</c:formatCode>
                <c:ptCount val="62"/>
                <c:pt idx="0">
                  <c:v>-80.676009999999991</c:v>
                </c:pt>
                <c:pt idx="1">
                  <c:v>-71.867729499999996</c:v>
                </c:pt>
                <c:pt idx="2">
                  <c:v>-77.325581571270234</c:v>
                </c:pt>
                <c:pt idx="3">
                  <c:v>-88.351584130085143</c:v>
                </c:pt>
                <c:pt idx="4">
                  <c:v>-75.326735499999984</c:v>
                </c:pt>
                <c:pt idx="5">
                  <c:v>-81.409525749999986</c:v>
                </c:pt>
                <c:pt idx="6">
                  <c:v>-84.748998025000006</c:v>
                </c:pt>
                <c:pt idx="7">
                  <c:v>-80.387496887817278</c:v>
                </c:pt>
                <c:pt idx="8">
                  <c:v>-79.068736749999985</c:v>
                </c:pt>
                <c:pt idx="9">
                  <c:v>-78.174823749999987</c:v>
                </c:pt>
                <c:pt idx="10">
                  <c:v>-75.953137825000013</c:v>
                </c:pt>
                <c:pt idx="11">
                  <c:v>-70.454084520932966</c:v>
                </c:pt>
                <c:pt idx="12">
                  <c:v>-75.972284875</c:v>
                </c:pt>
                <c:pt idx="13">
                  <c:v>-78.299976999999998</c:v>
                </c:pt>
                <c:pt idx="14">
                  <c:v>-79.737583259343211</c:v>
                </c:pt>
                <c:pt idx="15">
                  <c:v>-80.125075728423582</c:v>
                </c:pt>
                <c:pt idx="16">
                  <c:v>-80.008087249999974</c:v>
                </c:pt>
                <c:pt idx="17">
                  <c:v>-77.690576456929364</c:v>
                </c:pt>
                <c:pt idx="18">
                  <c:v>-86.594180833884238</c:v>
                </c:pt>
                <c:pt idx="19">
                  <c:v>-80.139336450000002</c:v>
                </c:pt>
                <c:pt idx="20">
                  <c:v>-76.697703371303632</c:v>
                </c:pt>
                <c:pt idx="21">
                  <c:v>-72.212351365123197</c:v>
                </c:pt>
                <c:pt idx="22">
                  <c:v>-71.175715765077172</c:v>
                </c:pt>
                <c:pt idx="23">
                  <c:v>-80.584444983161447</c:v>
                </c:pt>
                <c:pt idx="24">
                  <c:v>-79.476608840350636</c:v>
                </c:pt>
                <c:pt idx="25">
                  <c:v>-82.327925499999992</c:v>
                </c:pt>
                <c:pt idx="26">
                  <c:v>-77.568996499999997</c:v>
                </c:pt>
                <c:pt idx="27">
                  <c:v>-74.469505499999997</c:v>
                </c:pt>
                <c:pt idx="28">
                  <c:v>-75.160691500000013</c:v>
                </c:pt>
                <c:pt idx="29">
                  <c:v>-75.125688499999981</c:v>
                </c:pt>
                <c:pt idx="30">
                  <c:v>-80.441707499999993</c:v>
                </c:pt>
                <c:pt idx="31">
                  <c:v>-81.176277499999998</c:v>
                </c:pt>
                <c:pt idx="32">
                  <c:v>-67.581802499999995</c:v>
                </c:pt>
                <c:pt idx="33">
                  <c:v>-80.029066500000013</c:v>
                </c:pt>
                <c:pt idx="34" formatCode="0.00">
                  <c:v>-79.770799537499983</c:v>
                </c:pt>
                <c:pt idx="35">
                  <c:v>-72.202629325000018</c:v>
                </c:pt>
                <c:pt idx="36">
                  <c:v>-77.522050025000013</c:v>
                </c:pt>
                <c:pt idx="37">
                  <c:v>-79.398624924999993</c:v>
                </c:pt>
                <c:pt idx="38">
                  <c:v>-80.515781650000008</c:v>
                </c:pt>
                <c:pt idx="39" formatCode="0.00">
                  <c:v>-76.080756624999992</c:v>
                </c:pt>
                <c:pt idx="40">
                  <c:v>-85.269405025000026</c:v>
                </c:pt>
                <c:pt idx="41" formatCode="0.00">
                  <c:v>-76.447282749999999</c:v>
                </c:pt>
                <c:pt idx="42" formatCode="0.00">
                  <c:v>-84.249788874999993</c:v>
                </c:pt>
                <c:pt idx="43">
                  <c:v>-82.673752375000021</c:v>
                </c:pt>
                <c:pt idx="44">
                  <c:v>-84.11837275000002</c:v>
                </c:pt>
                <c:pt idx="45">
                  <c:v>-79.186043575000014</c:v>
                </c:pt>
                <c:pt idx="46">
                  <c:v>-82.955482000000003</c:v>
                </c:pt>
                <c:pt idx="47">
                  <c:v>-87.321085075000013</c:v>
                </c:pt>
                <c:pt idx="48">
                  <c:v>-79.020593425000001</c:v>
                </c:pt>
                <c:pt idx="49">
                  <c:v>-79.241520925000017</c:v>
                </c:pt>
                <c:pt idx="50" formatCode="0.00">
                  <c:v>-79.043989749999994</c:v>
                </c:pt>
                <c:pt idx="51">
                  <c:v>-81.684733600000001</c:v>
                </c:pt>
                <c:pt idx="52" formatCode="0.00">
                  <c:v>-79.027925874999994</c:v>
                </c:pt>
                <c:pt idx="53">
                  <c:v>-83.438407000000012</c:v>
                </c:pt>
                <c:pt idx="54">
                  <c:v>-78.933940750000005</c:v>
                </c:pt>
                <c:pt idx="55">
                  <c:v>-75.057773749999996</c:v>
                </c:pt>
                <c:pt idx="56">
                  <c:v>-78.494850499999998</c:v>
                </c:pt>
                <c:pt idx="57">
                  <c:v>-83.120176499999985</c:v>
                </c:pt>
                <c:pt idx="58">
                  <c:v>-80.913754999999995</c:v>
                </c:pt>
                <c:pt idx="59">
                  <c:v>-81.120568500000005</c:v>
                </c:pt>
                <c:pt idx="60" formatCode="General">
                  <c:v>-83</c:v>
                </c:pt>
                <c:pt idx="61" formatCode="General">
                  <c:v>-81</c:v>
                </c:pt>
              </c:numCache>
            </c:numRef>
          </c:xVal>
          <c:yVal>
            <c:numRef>
              <c:f>curvei_3!$N$324:$N$385</c:f>
              <c:numCache>
                <c:formatCode>0.00</c:formatCode>
                <c:ptCount val="62"/>
                <c:pt idx="0">
                  <c:v>-11.0806544</c:v>
                </c:pt>
                <c:pt idx="1">
                  <c:v>-10.213464300000002</c:v>
                </c:pt>
                <c:pt idx="2">
                  <c:v>-11.22</c:v>
                </c:pt>
                <c:pt idx="3">
                  <c:v>-12.24</c:v>
                </c:pt>
                <c:pt idx="4">
                  <c:v>-10.65583035</c:v>
                </c:pt>
                <c:pt idx="5">
                  <c:v>-11.160409699999999</c:v>
                </c:pt>
                <c:pt idx="6">
                  <c:v>-11.730482500000001</c:v>
                </c:pt>
                <c:pt idx="7">
                  <c:v>-11.072025386666667</c:v>
                </c:pt>
                <c:pt idx="8">
                  <c:v>-11.063825300000001</c:v>
                </c:pt>
                <c:pt idx="9">
                  <c:v>-10.932339800000001</c:v>
                </c:pt>
                <c:pt idx="10">
                  <c:v>-10.622378600000001</c:v>
                </c:pt>
                <c:pt idx="11">
                  <c:v>-9.6306398121300703</c:v>
                </c:pt>
                <c:pt idx="12">
                  <c:v>-10.6971945</c:v>
                </c:pt>
                <c:pt idx="13">
                  <c:v>-10.883583199999999</c:v>
                </c:pt>
                <c:pt idx="14">
                  <c:v>-11.062909959999997</c:v>
                </c:pt>
                <c:pt idx="15">
                  <c:v>-11.45</c:v>
                </c:pt>
                <c:pt idx="16">
                  <c:v>-11.2699208</c:v>
                </c:pt>
                <c:pt idx="17">
                  <c:v>-10.99</c:v>
                </c:pt>
                <c:pt idx="18">
                  <c:v>-12.06</c:v>
                </c:pt>
                <c:pt idx="19">
                  <c:v>-11.4145577</c:v>
                </c:pt>
                <c:pt idx="20">
                  <c:v>-10.81</c:v>
                </c:pt>
                <c:pt idx="21">
                  <c:v>-9.81</c:v>
                </c:pt>
                <c:pt idx="22">
                  <c:v>-9.5399999999999991</c:v>
                </c:pt>
                <c:pt idx="23">
                  <c:v>-11.249882199999998</c:v>
                </c:pt>
                <c:pt idx="24">
                  <c:v>-11.083407439999998</c:v>
                </c:pt>
                <c:pt idx="25">
                  <c:v>-11.3691304</c:v>
                </c:pt>
                <c:pt idx="26">
                  <c:v>-11.014068000000002</c:v>
                </c:pt>
                <c:pt idx="27">
                  <c:v>-10.5488648</c:v>
                </c:pt>
                <c:pt idx="28">
                  <c:v>-10.608986399999999</c:v>
                </c:pt>
                <c:pt idx="29">
                  <c:v>-10.702864800000002</c:v>
                </c:pt>
                <c:pt idx="30">
                  <c:v>-11.4253096</c:v>
                </c:pt>
                <c:pt idx="31">
                  <c:v>-11.317632799999998</c:v>
                </c:pt>
                <c:pt idx="32">
                  <c:v>-8.5690407999999998</c:v>
                </c:pt>
                <c:pt idx="33">
                  <c:v>-11.239031199999998</c:v>
                </c:pt>
                <c:pt idx="34">
                  <c:v>-11.312607450000002</c:v>
                </c:pt>
                <c:pt idx="35">
                  <c:v>-10.406691325000001</c:v>
                </c:pt>
                <c:pt idx="36">
                  <c:v>-11.04863975</c:v>
                </c:pt>
                <c:pt idx="37">
                  <c:v>-11.5060348</c:v>
                </c:pt>
                <c:pt idx="38">
                  <c:v>-11.480202600000002</c:v>
                </c:pt>
                <c:pt idx="39">
                  <c:v>-10.837021325</c:v>
                </c:pt>
                <c:pt idx="40">
                  <c:v>-12.253219000000001</c:v>
                </c:pt>
                <c:pt idx="41">
                  <c:v>-11.109114475</c:v>
                </c:pt>
                <c:pt idx="42">
                  <c:v>-12.075302775000001</c:v>
                </c:pt>
                <c:pt idx="43">
                  <c:v>-11.680036599999999</c:v>
                </c:pt>
                <c:pt idx="44">
                  <c:v>-12.111873000000001</c:v>
                </c:pt>
                <c:pt idx="45">
                  <c:v>-11.224317599999999</c:v>
                </c:pt>
                <c:pt idx="46">
                  <c:v>-11.945880650000001</c:v>
                </c:pt>
                <c:pt idx="47">
                  <c:v>-12.329253400000001</c:v>
                </c:pt>
                <c:pt idx="48">
                  <c:v>-11.269645799999999</c:v>
                </c:pt>
                <c:pt idx="49">
                  <c:v>-11.247712800000002</c:v>
                </c:pt>
                <c:pt idx="50">
                  <c:v>-11.2262691</c:v>
                </c:pt>
                <c:pt idx="51">
                  <c:v>-11.4144036</c:v>
                </c:pt>
                <c:pt idx="52">
                  <c:v>-11.261844850000001</c:v>
                </c:pt>
                <c:pt idx="53">
                  <c:v>-12.129906799999999</c:v>
                </c:pt>
                <c:pt idx="54">
                  <c:v>-11.1772835</c:v>
                </c:pt>
                <c:pt idx="55">
                  <c:v>-10.178956100000001</c:v>
                </c:pt>
                <c:pt idx="56">
                  <c:v>-11.095133599999999</c:v>
                </c:pt>
                <c:pt idx="57">
                  <c:v>-11.519188</c:v>
                </c:pt>
                <c:pt idx="58">
                  <c:v>-11.247162400000001</c:v>
                </c:pt>
                <c:pt idx="59">
                  <c:v>-10.778756</c:v>
                </c:pt>
                <c:pt idx="60" formatCode="General">
                  <c:v>-11.3</c:v>
                </c:pt>
                <c:pt idx="61" formatCode="General">
                  <c:v>-10.4</c:v>
                </c:pt>
              </c:numCache>
            </c:numRef>
          </c:yVal>
          <c:smooth val="0"/>
        </c:ser>
        <c:ser>
          <c:idx val="2"/>
          <c:order val="2"/>
          <c:tx>
            <c:strRef>
              <c:f>curvei_3!$Z$295</c:f>
              <c:strCache>
                <c:ptCount val="1"/>
                <c:pt idx="0">
                  <c:v>D3 carbonates</c:v>
                </c:pt>
              </c:strCache>
            </c:strRef>
          </c:tx>
          <c:spPr>
            <a:ln w="28575">
              <a:noFill/>
            </a:ln>
          </c:spPr>
          <c:marker>
            <c:symbol val="star"/>
            <c:size val="7"/>
            <c:spPr>
              <a:noFill/>
              <a:ln>
                <a:solidFill>
                  <a:srgbClr val="7030A0"/>
                </a:solidFill>
                <a:prstDash val="solid"/>
              </a:ln>
            </c:spPr>
          </c:marker>
          <c:xVal>
            <c:numRef>
              <c:f>(curvei_3!$O$319:$O$322,curvei_3!$O$311:$O$314,curvei_3!$O$308,curvei_3!$O$300:$O$306,curvei_3!$O$285:$O$294,curvei_3!$O$278:$O$283,curvei_3!$O$277,curvei_3!$O$257:$O$276)</c:f>
              <c:numCache>
                <c:formatCode>0.0</c:formatCode>
                <c:ptCount val="53"/>
                <c:pt idx="0">
                  <c:v>-72.160557999999995</c:v>
                </c:pt>
                <c:pt idx="1">
                  <c:v>-71.864295999999996</c:v>
                </c:pt>
                <c:pt idx="2">
                  <c:v>-70.117870749999994</c:v>
                </c:pt>
                <c:pt idx="3">
                  <c:v>-72.607158249999998</c:v>
                </c:pt>
                <c:pt idx="4">
                  <c:v>-84.188760499999987</c:v>
                </c:pt>
                <c:pt idx="5" formatCode="0.00">
                  <c:v>-68.471886800000021</c:v>
                </c:pt>
                <c:pt idx="6">
                  <c:v>-79.987956999999994</c:v>
                </c:pt>
                <c:pt idx="7">
                  <c:v>-76.253535249999999</c:v>
                </c:pt>
                <c:pt idx="8">
                  <c:v>-69.849812499999999</c:v>
                </c:pt>
                <c:pt idx="9">
                  <c:v>-79.063772499999999</c:v>
                </c:pt>
                <c:pt idx="10">
                  <c:v>-79.522015999999994</c:v>
                </c:pt>
                <c:pt idx="11">
                  <c:v>-82.937772999999993</c:v>
                </c:pt>
                <c:pt idx="12">
                  <c:v>-82.007205249999998</c:v>
                </c:pt>
                <c:pt idx="13">
                  <c:v>-77.654326499999996</c:v>
                </c:pt>
                <c:pt idx="14">
                  <c:v>-73.583133280044024</c:v>
                </c:pt>
                <c:pt idx="15">
                  <c:v>-72.309915249999989</c:v>
                </c:pt>
                <c:pt idx="16">
                  <c:v>-80.152065750000006</c:v>
                </c:pt>
                <c:pt idx="17">
                  <c:v>-79.794140325000015</c:v>
                </c:pt>
                <c:pt idx="18" formatCode="0.00">
                  <c:v>-77.634944625000003</c:v>
                </c:pt>
                <c:pt idx="19" formatCode="0.00">
                  <c:v>-79.590768475000004</c:v>
                </c:pt>
                <c:pt idx="20">
                  <c:v>-77.003752725000012</c:v>
                </c:pt>
                <c:pt idx="21">
                  <c:v>-70.454084520932966</c:v>
                </c:pt>
                <c:pt idx="22">
                  <c:v>-75.38805423789907</c:v>
                </c:pt>
                <c:pt idx="23">
                  <c:v>-80.522847249999998</c:v>
                </c:pt>
                <c:pt idx="24">
                  <c:v>-75.826554999999999</c:v>
                </c:pt>
                <c:pt idx="25">
                  <c:v>-77.651574000000011</c:v>
                </c:pt>
                <c:pt idx="26">
                  <c:v>-75.023144500000001</c:v>
                </c:pt>
                <c:pt idx="27">
                  <c:v>-83.54021250000001</c:v>
                </c:pt>
                <c:pt idx="28">
                  <c:v>-77.294621500000005</c:v>
                </c:pt>
                <c:pt idx="29">
                  <c:v>-78.02881847897433</c:v>
                </c:pt>
                <c:pt idx="30">
                  <c:v>-75.715461583573841</c:v>
                </c:pt>
                <c:pt idx="31">
                  <c:v>-78.256498900000025</c:v>
                </c:pt>
                <c:pt idx="32">
                  <c:v>-81.254664499999976</c:v>
                </c:pt>
                <c:pt idx="33">
                  <c:v>-75.215041232418443</c:v>
                </c:pt>
                <c:pt idx="34">
                  <c:v>-82.366253499999999</c:v>
                </c:pt>
                <c:pt idx="35">
                  <c:v>-84.985567999999986</c:v>
                </c:pt>
                <c:pt idx="36">
                  <c:v>-79.463848499999997</c:v>
                </c:pt>
                <c:pt idx="37">
                  <c:v>-73.325499000000008</c:v>
                </c:pt>
                <c:pt idx="38">
                  <c:v>-78.661154500000009</c:v>
                </c:pt>
                <c:pt idx="39">
                  <c:v>-76.656726249999991</c:v>
                </c:pt>
                <c:pt idx="40">
                  <c:v>-80.090717139999995</c:v>
                </c:pt>
                <c:pt idx="41">
                  <c:v>-71.65846409257523</c:v>
                </c:pt>
                <c:pt idx="42">
                  <c:v>-78.138300450000003</c:v>
                </c:pt>
                <c:pt idx="43">
                  <c:v>-79.527887749999991</c:v>
                </c:pt>
                <c:pt idx="44">
                  <c:v>-80.382898367686579</c:v>
                </c:pt>
                <c:pt idx="45">
                  <c:v>-77.733625499999988</c:v>
                </c:pt>
                <c:pt idx="46">
                  <c:v>-77.394778250000002</c:v>
                </c:pt>
                <c:pt idx="47">
                  <c:v>-79.579040499999991</c:v>
                </c:pt>
                <c:pt idx="48">
                  <c:v>-79.192277500000003</c:v>
                </c:pt>
                <c:pt idx="49">
                  <c:v>-74.412873847559624</c:v>
                </c:pt>
                <c:pt idx="50">
                  <c:v>-84.307257149999998</c:v>
                </c:pt>
                <c:pt idx="51">
                  <c:v>-78.346950499999991</c:v>
                </c:pt>
                <c:pt idx="52">
                  <c:v>-80.681305499999993</c:v>
                </c:pt>
              </c:numCache>
            </c:numRef>
          </c:xVal>
          <c:yVal>
            <c:numRef>
              <c:f>(curvei_3!$N$257:$N$283,curvei_3!$N$285:$N$294,curvei_3!$N$300:$N$306,curvei_3!$N$308,curvei_3!$N$311:$N$314,curvei_3!$N$319:$N$322)</c:f>
              <c:numCache>
                <c:formatCode>0.00</c:formatCode>
                <c:ptCount val="53"/>
                <c:pt idx="0">
                  <c:v>-10.572030373333332</c:v>
                </c:pt>
                <c:pt idx="1">
                  <c:v>-11.2308968</c:v>
                </c:pt>
                <c:pt idx="2">
                  <c:v>-11.8716221</c:v>
                </c:pt>
                <c:pt idx="3">
                  <c:v>-10.871323499999997</c:v>
                </c:pt>
                <c:pt idx="4">
                  <c:v>-9.6827688000000016</c:v>
                </c:pt>
                <c:pt idx="5">
                  <c:v>-10.877872100000001</c:v>
                </c:pt>
                <c:pt idx="6">
                  <c:v>-10.677175800000001</c:v>
                </c:pt>
                <c:pt idx="7">
                  <c:v>-11.297622559999999</c:v>
                </c:pt>
                <c:pt idx="8">
                  <c:v>-9.7200000000000006</c:v>
                </c:pt>
                <c:pt idx="9">
                  <c:v>-11.025126950000001</c:v>
                </c:pt>
                <c:pt idx="10">
                  <c:v>-11.013338000000001</c:v>
                </c:pt>
                <c:pt idx="11">
                  <c:v>-11.39</c:v>
                </c:pt>
                <c:pt idx="12">
                  <c:v>-10.862851699999998</c:v>
                </c:pt>
                <c:pt idx="13">
                  <c:v>-10.942587225</c:v>
                </c:pt>
                <c:pt idx="14">
                  <c:v>-11.115775999999999</c:v>
                </c:pt>
                <c:pt idx="15">
                  <c:v>-11.174776125000001</c:v>
                </c:pt>
                <c:pt idx="16">
                  <c:v>-10.245293693333331</c:v>
                </c:pt>
                <c:pt idx="17">
                  <c:v>-11.56088342</c:v>
                </c:pt>
                <c:pt idx="18">
                  <c:v>-10.963802400000001</c:v>
                </c:pt>
                <c:pt idx="19">
                  <c:v>-11.284861599999999</c:v>
                </c:pt>
                <c:pt idx="20">
                  <c:v>-11.4888808</c:v>
                </c:pt>
                <c:pt idx="21">
                  <c:v>-10.433795999999999</c:v>
                </c:pt>
                <c:pt idx="22">
                  <c:v>-11.630314399999998</c:v>
                </c:pt>
                <c:pt idx="23">
                  <c:v>-10.947551500000001</c:v>
                </c:pt>
                <c:pt idx="24">
                  <c:v>-10.906284426666666</c:v>
                </c:pt>
                <c:pt idx="25">
                  <c:v>-10.762834679999997</c:v>
                </c:pt>
                <c:pt idx="26">
                  <c:v>-11.097869674999998</c:v>
                </c:pt>
                <c:pt idx="27">
                  <c:v>-11.134745924999999</c:v>
                </c:pt>
                <c:pt idx="28">
                  <c:v>-10.920747674999999</c:v>
                </c:pt>
                <c:pt idx="29">
                  <c:v>-10.751507</c:v>
                </c:pt>
                <c:pt idx="30">
                  <c:v>-11.060570174999999</c:v>
                </c:pt>
                <c:pt idx="31">
                  <c:v>-10.635170700000002</c:v>
                </c:pt>
                <c:pt idx="32">
                  <c:v>-10.050000000000001</c:v>
                </c:pt>
                <c:pt idx="33">
                  <c:v>-10.456106279999998</c:v>
                </c:pt>
                <c:pt idx="34">
                  <c:v>-11.403411800000002</c:v>
                </c:pt>
                <c:pt idx="35">
                  <c:v>-10.70637245</c:v>
                </c:pt>
                <c:pt idx="36">
                  <c:v>-10.905898400000002</c:v>
                </c:pt>
                <c:pt idx="37">
                  <c:v>-11.036244</c:v>
                </c:pt>
                <c:pt idx="38">
                  <c:v>-11.239277599999998</c:v>
                </c:pt>
                <c:pt idx="39">
                  <c:v>-11.135764499999999</c:v>
                </c:pt>
                <c:pt idx="40">
                  <c:v>-11.2357748</c:v>
                </c:pt>
                <c:pt idx="41">
                  <c:v>-10.901144</c:v>
                </c:pt>
                <c:pt idx="42">
                  <c:v>-10.335257573333331</c:v>
                </c:pt>
                <c:pt idx="43">
                  <c:v>-10.335893949999999</c:v>
                </c:pt>
                <c:pt idx="44">
                  <c:v>-9.8010309500000012</c:v>
                </c:pt>
                <c:pt idx="45">
                  <c:v>-11.514163499999999</c:v>
                </c:pt>
                <c:pt idx="46">
                  <c:v>-9.4138444125000014</c:v>
                </c:pt>
                <c:pt idx="47">
                  <c:v>-11.200262</c:v>
                </c:pt>
                <c:pt idx="48">
                  <c:v>-11.082003299999998</c:v>
                </c:pt>
                <c:pt idx="49">
                  <c:v>-10.209048000000001</c:v>
                </c:pt>
                <c:pt idx="50">
                  <c:v>-10.139613950000001</c:v>
                </c:pt>
                <c:pt idx="51">
                  <c:v>-9.951921200000001</c:v>
                </c:pt>
                <c:pt idx="52">
                  <c:v>-10.54542285</c:v>
                </c:pt>
              </c:numCache>
            </c:numRef>
          </c:yVal>
          <c:smooth val="0"/>
        </c:ser>
        <c:ser>
          <c:idx val="3"/>
          <c:order val="3"/>
          <c:tx>
            <c:strRef>
              <c:f>curvei_3!$Z$237</c:f>
              <c:strCache>
                <c:ptCount val="1"/>
                <c:pt idx="0">
                  <c:v>D2-3 sandstones</c:v>
                </c:pt>
              </c:strCache>
            </c:strRef>
          </c:tx>
          <c:spPr>
            <a:ln w="28575">
              <a:noFill/>
            </a:ln>
          </c:spPr>
          <c:marker>
            <c:symbol val="circle"/>
            <c:size val="7"/>
            <c:spPr>
              <a:solidFill>
                <a:srgbClr val="FF0000"/>
              </a:solidFill>
              <a:ln>
                <a:solidFill>
                  <a:schemeClr val="tx1"/>
                </a:solidFill>
                <a:prstDash val="solid"/>
              </a:ln>
            </c:spPr>
          </c:marker>
          <c:xVal>
            <c:numRef>
              <c:f>(curvei_3!$O$255,curvei_3!$O$192:$O$252)</c:f>
              <c:numCache>
                <c:formatCode>0.0</c:formatCode>
                <c:ptCount val="62"/>
                <c:pt idx="0" formatCode="General">
                  <c:v>-79</c:v>
                </c:pt>
                <c:pt idx="1">
                  <c:v>-81.311769811134653</c:v>
                </c:pt>
                <c:pt idx="2">
                  <c:v>-80.047033960722501</c:v>
                </c:pt>
                <c:pt idx="3">
                  <c:v>-84.764558749999992</c:v>
                </c:pt>
                <c:pt idx="4">
                  <c:v>-81.766837615267008</c:v>
                </c:pt>
                <c:pt idx="5">
                  <c:v>-79.788219900000001</c:v>
                </c:pt>
                <c:pt idx="6">
                  <c:v>-76.37562315000001</c:v>
                </c:pt>
                <c:pt idx="7">
                  <c:v>-77.190751050000003</c:v>
                </c:pt>
                <c:pt idx="8" formatCode="0.00">
                  <c:v>-77.242273175000008</c:v>
                </c:pt>
                <c:pt idx="9">
                  <c:v>-80.311441749999986</c:v>
                </c:pt>
                <c:pt idx="10">
                  <c:v>-85.931211300000001</c:v>
                </c:pt>
                <c:pt idx="11">
                  <c:v>-79.564355499999991</c:v>
                </c:pt>
                <c:pt idx="12">
                  <c:v>-79.136387984576686</c:v>
                </c:pt>
                <c:pt idx="13">
                  <c:v>-77.112601879430187</c:v>
                </c:pt>
                <c:pt idx="14">
                  <c:v>-77.528836349280823</c:v>
                </c:pt>
                <c:pt idx="15">
                  <c:v>-74.394018605184755</c:v>
                </c:pt>
                <c:pt idx="16">
                  <c:v>-77.529278457248978</c:v>
                </c:pt>
                <c:pt idx="17">
                  <c:v>-79.313301837029528</c:v>
                </c:pt>
                <c:pt idx="18">
                  <c:v>-80.956738250000001</c:v>
                </c:pt>
                <c:pt idx="19">
                  <c:v>-77.801798500000004</c:v>
                </c:pt>
                <c:pt idx="20">
                  <c:v>-77.740261629345241</c:v>
                </c:pt>
                <c:pt idx="21">
                  <c:v>-81.400000000000006</c:v>
                </c:pt>
                <c:pt idx="22">
                  <c:v>-77.410105093496526</c:v>
                </c:pt>
                <c:pt idx="23">
                  <c:v>-85.034273250000012</c:v>
                </c:pt>
                <c:pt idx="24">
                  <c:v>-81.070946225</c:v>
                </c:pt>
                <c:pt idx="25">
                  <c:v>-77.544175204196264</c:v>
                </c:pt>
                <c:pt idx="26">
                  <c:v>-77.22483732500001</c:v>
                </c:pt>
                <c:pt idx="27" formatCode="0.00">
                  <c:v>-80.948420999999996</c:v>
                </c:pt>
                <c:pt idx="28">
                  <c:v>-72.219077634517134</c:v>
                </c:pt>
                <c:pt idx="29">
                  <c:v>-80.199971250000004</c:v>
                </c:pt>
                <c:pt idx="30">
                  <c:v>-84.020154500000018</c:v>
                </c:pt>
                <c:pt idx="31">
                  <c:v>-78.124596603772332</c:v>
                </c:pt>
                <c:pt idx="32">
                  <c:v>-90.171651033185782</c:v>
                </c:pt>
                <c:pt idx="33">
                  <c:v>-89.821827999999996</c:v>
                </c:pt>
                <c:pt idx="34">
                  <c:v>-84.346195379741218</c:v>
                </c:pt>
                <c:pt idx="35">
                  <c:v>-77.258670213462977</c:v>
                </c:pt>
                <c:pt idx="36">
                  <c:v>-90.524660661016227</c:v>
                </c:pt>
                <c:pt idx="37">
                  <c:v>-78.540714675000004</c:v>
                </c:pt>
                <c:pt idx="38">
                  <c:v>-77.000599249999993</c:v>
                </c:pt>
                <c:pt idx="39">
                  <c:v>-78.033688999999995</c:v>
                </c:pt>
                <c:pt idx="40">
                  <c:v>-82.242665811923658</c:v>
                </c:pt>
                <c:pt idx="41">
                  <c:v>-85.008819249999988</c:v>
                </c:pt>
                <c:pt idx="42">
                  <c:v>-75.87291190000002</c:v>
                </c:pt>
                <c:pt idx="43">
                  <c:v>-84.416816994898767</c:v>
                </c:pt>
                <c:pt idx="44">
                  <c:v>-79.053063999999992</c:v>
                </c:pt>
                <c:pt idx="45">
                  <c:v>-89.234372499999992</c:v>
                </c:pt>
                <c:pt idx="46">
                  <c:v>-85.608946250000002</c:v>
                </c:pt>
                <c:pt idx="47">
                  <c:v>-84.422244750000004</c:v>
                </c:pt>
                <c:pt idx="48">
                  <c:v>-85.837542749999997</c:v>
                </c:pt>
                <c:pt idx="49">
                  <c:v>-80.912051700000006</c:v>
                </c:pt>
                <c:pt idx="50">
                  <c:v>-78.952105900000006</c:v>
                </c:pt>
                <c:pt idx="51">
                  <c:v>-80.832107499999992</c:v>
                </c:pt>
                <c:pt idx="52" formatCode="0.00">
                  <c:v>-86.707869600000009</c:v>
                </c:pt>
                <c:pt idx="53">
                  <c:v>-86.984158650000012</c:v>
                </c:pt>
                <c:pt idx="54">
                  <c:v>-85.051113900000004</c:v>
                </c:pt>
                <c:pt idx="55">
                  <c:v>-75.530415700971432</c:v>
                </c:pt>
                <c:pt idx="56">
                  <c:v>-83.465314528987278</c:v>
                </c:pt>
                <c:pt idx="57">
                  <c:v>-78.549132499999985</c:v>
                </c:pt>
                <c:pt idx="58">
                  <c:v>-96.759456</c:v>
                </c:pt>
                <c:pt idx="59">
                  <c:v>-89.292141599999994</c:v>
                </c:pt>
                <c:pt idx="60">
                  <c:v>-78.507769749999994</c:v>
                </c:pt>
                <c:pt idx="61">
                  <c:v>-84.376593499999998</c:v>
                </c:pt>
              </c:numCache>
            </c:numRef>
          </c:xVal>
          <c:yVal>
            <c:numRef>
              <c:f>(curvei_3!$N$192:$N$229,curvei_3!$N$230:$N$252,curvei_3!$N$255)</c:f>
              <c:numCache>
                <c:formatCode>0.00</c:formatCode>
                <c:ptCount val="62"/>
                <c:pt idx="0">
                  <c:v>-11.2</c:v>
                </c:pt>
                <c:pt idx="1">
                  <c:v>-10.906920386666664</c:v>
                </c:pt>
                <c:pt idx="2">
                  <c:v>-11.5950395</c:v>
                </c:pt>
                <c:pt idx="3">
                  <c:v>-11.44</c:v>
                </c:pt>
                <c:pt idx="4">
                  <c:v>-11.000319675</c:v>
                </c:pt>
                <c:pt idx="5">
                  <c:v>-10.992062075</c:v>
                </c:pt>
                <c:pt idx="6">
                  <c:v>-11.046680350000001</c:v>
                </c:pt>
                <c:pt idx="7">
                  <c:v>-10.746241187499999</c:v>
                </c:pt>
                <c:pt idx="8">
                  <c:v>-11.1762177</c:v>
                </c:pt>
                <c:pt idx="9">
                  <c:v>-11.995286375000001</c:v>
                </c:pt>
                <c:pt idx="10">
                  <c:v>-11.1772388</c:v>
                </c:pt>
                <c:pt idx="11">
                  <c:v>-11.150150626666665</c:v>
                </c:pt>
                <c:pt idx="12">
                  <c:v>-11.046440226666665</c:v>
                </c:pt>
                <c:pt idx="13">
                  <c:v>-11.263318893333331</c:v>
                </c:pt>
                <c:pt idx="14">
                  <c:v>-10.883161573333332</c:v>
                </c:pt>
                <c:pt idx="15">
                  <c:v>-10.930450906666666</c:v>
                </c:pt>
                <c:pt idx="16">
                  <c:v>-11.037553093333329</c:v>
                </c:pt>
                <c:pt idx="17">
                  <c:v>-11.092117700000001</c:v>
                </c:pt>
                <c:pt idx="18">
                  <c:v>-11.001773850000001</c:v>
                </c:pt>
                <c:pt idx="19">
                  <c:v>-11.017707879999998</c:v>
                </c:pt>
                <c:pt idx="20">
                  <c:v>-11.173436546666665</c:v>
                </c:pt>
                <c:pt idx="21">
                  <c:v>-10.603273946666665</c:v>
                </c:pt>
                <c:pt idx="22">
                  <c:v>-11.5199183</c:v>
                </c:pt>
                <c:pt idx="23">
                  <c:v>-11.265398375000002</c:v>
                </c:pt>
                <c:pt idx="24">
                  <c:v>-10.708256266666666</c:v>
                </c:pt>
                <c:pt idx="25">
                  <c:v>-10.984224475000001</c:v>
                </c:pt>
                <c:pt idx="26">
                  <c:v>-11.31213</c:v>
                </c:pt>
                <c:pt idx="27">
                  <c:v>-10.165766079999999</c:v>
                </c:pt>
                <c:pt idx="28">
                  <c:v>-11.428699699999999</c:v>
                </c:pt>
                <c:pt idx="29">
                  <c:v>-11.116040999999999</c:v>
                </c:pt>
                <c:pt idx="30">
                  <c:v>-10.832464146666664</c:v>
                </c:pt>
                <c:pt idx="31">
                  <c:v>-12.294519879999998</c:v>
                </c:pt>
                <c:pt idx="32">
                  <c:v>-12.306008</c:v>
                </c:pt>
                <c:pt idx="33">
                  <c:v>-11.47064185333333</c:v>
                </c:pt>
                <c:pt idx="34">
                  <c:v>-10.655357439999998</c:v>
                </c:pt>
                <c:pt idx="35">
                  <c:v>-12.53</c:v>
                </c:pt>
                <c:pt idx="36">
                  <c:v>-11.167918225000001</c:v>
                </c:pt>
                <c:pt idx="37">
                  <c:v>-10.7345603</c:v>
                </c:pt>
                <c:pt idx="38">
                  <c:v>-11.015777</c:v>
                </c:pt>
                <c:pt idx="39">
                  <c:v>-11.61</c:v>
                </c:pt>
                <c:pt idx="40">
                  <c:v>-11.7069896</c:v>
                </c:pt>
                <c:pt idx="41">
                  <c:v>-10.693743424999999</c:v>
                </c:pt>
                <c:pt idx="42">
                  <c:v>-11.452166399999999</c:v>
                </c:pt>
                <c:pt idx="43">
                  <c:v>-11.0064355</c:v>
                </c:pt>
                <c:pt idx="44">
                  <c:v>-12.325927800000001</c:v>
                </c:pt>
                <c:pt idx="45">
                  <c:v>-11.694550700000002</c:v>
                </c:pt>
                <c:pt idx="46">
                  <c:v>-11.558414519999999</c:v>
                </c:pt>
                <c:pt idx="47">
                  <c:v>-11.796744799999999</c:v>
                </c:pt>
                <c:pt idx="48">
                  <c:v>-11.06488141</c:v>
                </c:pt>
                <c:pt idx="49">
                  <c:v>-11.035693799999999</c:v>
                </c:pt>
                <c:pt idx="50">
                  <c:v>-11.209830650000001</c:v>
                </c:pt>
                <c:pt idx="51">
                  <c:v>-11.9055838</c:v>
                </c:pt>
                <c:pt idx="52">
                  <c:v>-12.11169501</c:v>
                </c:pt>
                <c:pt idx="53">
                  <c:v>-11.68556287</c:v>
                </c:pt>
                <c:pt idx="54">
                  <c:v>-10.57</c:v>
                </c:pt>
                <c:pt idx="55">
                  <c:v>-11.76</c:v>
                </c:pt>
                <c:pt idx="56">
                  <c:v>-11.166995</c:v>
                </c:pt>
                <c:pt idx="57">
                  <c:v>-13.18764163</c:v>
                </c:pt>
                <c:pt idx="58">
                  <c:v>-12.205760100000001</c:v>
                </c:pt>
                <c:pt idx="59">
                  <c:v>-11.1430928</c:v>
                </c:pt>
                <c:pt idx="60">
                  <c:v>-11.448661999999999</c:v>
                </c:pt>
                <c:pt idx="61" formatCode="General">
                  <c:v>-10.4</c:v>
                </c:pt>
              </c:numCache>
            </c:numRef>
          </c:yVal>
          <c:smooth val="0"/>
        </c:ser>
        <c:ser>
          <c:idx val="4"/>
          <c:order val="4"/>
          <c:tx>
            <c:strRef>
              <c:f>curvei_3!$Z$168</c:f>
              <c:strCache>
                <c:ptCount val="1"/>
                <c:pt idx="0">
                  <c:v>D2 sandstones</c:v>
                </c:pt>
              </c:strCache>
            </c:strRef>
          </c:tx>
          <c:spPr>
            <a:ln w="28575">
              <a:noFill/>
            </a:ln>
          </c:spPr>
          <c:marker>
            <c:symbol val="triangle"/>
            <c:size val="9"/>
            <c:spPr>
              <a:solidFill>
                <a:srgbClr val="00B050"/>
              </a:solidFill>
              <a:ln>
                <a:noFill/>
                <a:prstDash val="solid"/>
              </a:ln>
            </c:spPr>
          </c:marker>
          <c:xVal>
            <c:numRef>
              <c:f>(curvei_3!$O$154:$O$155,curvei_3!$O$162:$O$167,curvei_3!$O$168:$O$172,curvei_3!$O$174:$O$177,curvei_3!$O$179:$O$181,curvei_3!$O$182:$O$187,curvei_3!$O$189:$O$191)</c:f>
              <c:numCache>
                <c:formatCode>General</c:formatCode>
                <c:ptCount val="29"/>
                <c:pt idx="0">
                  <c:v>-82</c:v>
                </c:pt>
                <c:pt idx="1">
                  <c:v>-79</c:v>
                </c:pt>
                <c:pt idx="2" formatCode="0.0">
                  <c:v>-83.122989024999995</c:v>
                </c:pt>
                <c:pt idx="3" formatCode="0.0">
                  <c:v>-81.209807999999995</c:v>
                </c:pt>
                <c:pt idx="4" formatCode="0.0">
                  <c:v>-78.942747499999996</c:v>
                </c:pt>
                <c:pt idx="5" formatCode="0.00">
                  <c:v>-82.86664591249999</c:v>
                </c:pt>
                <c:pt idx="6" formatCode="0.00">
                  <c:v>-82.100300500000003</c:v>
                </c:pt>
                <c:pt idx="7" formatCode="0.0">
                  <c:v>-89.871010800000008</c:v>
                </c:pt>
                <c:pt idx="8" formatCode="0.0">
                  <c:v>-81.023402499999989</c:v>
                </c:pt>
                <c:pt idx="9" formatCode="0.00">
                  <c:v>-80.7574611</c:v>
                </c:pt>
                <c:pt idx="10" formatCode="0.0">
                  <c:v>-86.628999300000004</c:v>
                </c:pt>
                <c:pt idx="11" formatCode="0.0">
                  <c:v>-90.559749249999982</c:v>
                </c:pt>
                <c:pt idx="12" formatCode="0.0">
                  <c:v>-86.444724300000004</c:v>
                </c:pt>
                <c:pt idx="13" formatCode="0.0">
                  <c:v>-86.143193749999995</c:v>
                </c:pt>
                <c:pt idx="14" formatCode="0.0">
                  <c:v>-75.007599999999996</c:v>
                </c:pt>
                <c:pt idx="15" formatCode="0.0">
                  <c:v>-81.667002749999995</c:v>
                </c:pt>
                <c:pt idx="16" formatCode="0.0">
                  <c:v>-75.694735682312285</c:v>
                </c:pt>
                <c:pt idx="17" formatCode="0.0">
                  <c:v>-77.0297245</c:v>
                </c:pt>
                <c:pt idx="18" formatCode="0.00">
                  <c:v>-82.730747812499999</c:v>
                </c:pt>
                <c:pt idx="19" formatCode="0.0">
                  <c:v>-90.617600937500001</c:v>
                </c:pt>
                <c:pt idx="20" formatCode="0.0">
                  <c:v>-77.745390999999998</c:v>
                </c:pt>
                <c:pt idx="21" formatCode="0.0">
                  <c:v>-87.083052899999984</c:v>
                </c:pt>
                <c:pt idx="22" formatCode="0.0">
                  <c:v>-98.782311712500004</c:v>
                </c:pt>
                <c:pt idx="23" formatCode="0.00">
                  <c:v>-90.199075125000007</c:v>
                </c:pt>
                <c:pt idx="24" formatCode="0.0">
                  <c:v>-84.1078945</c:v>
                </c:pt>
                <c:pt idx="25" formatCode="0.0">
                  <c:v>-88.542019499999995</c:v>
                </c:pt>
                <c:pt idx="26" formatCode="0.0">
                  <c:v>-96.713264400000014</c:v>
                </c:pt>
                <c:pt idx="27" formatCode="0.0">
                  <c:v>-79.806723500000004</c:v>
                </c:pt>
                <c:pt idx="28" formatCode="0.0">
                  <c:v>-78.536755500000012</c:v>
                </c:pt>
              </c:numCache>
            </c:numRef>
          </c:xVal>
          <c:yVal>
            <c:numRef>
              <c:f>(curvei_3!$N$189:$N$191,curvei_3!$N$182:$N$187,curvei_3!$N$179:$N$181,curvei_3!$N$174:$N$177,curvei_3!$N$168:$N$172,curvei_3!$N$162:$N$167,curvei_3!$N$154:$N$155)</c:f>
              <c:numCache>
                <c:formatCode>0.00</c:formatCode>
                <c:ptCount val="29"/>
                <c:pt idx="0">
                  <c:v>-13.141720090000002</c:v>
                </c:pt>
                <c:pt idx="1">
                  <c:v>-11.0332872</c:v>
                </c:pt>
                <c:pt idx="2">
                  <c:v>-10.907376800000002</c:v>
                </c:pt>
                <c:pt idx="3">
                  <c:v>-11.06998115</c:v>
                </c:pt>
                <c:pt idx="4">
                  <c:v>-11.835918879999999</c:v>
                </c:pt>
                <c:pt idx="5" formatCode="0.0">
                  <c:v>-13.39898846875</c:v>
                </c:pt>
                <c:pt idx="6">
                  <c:v>-12.244312649999999</c:v>
                </c:pt>
                <c:pt idx="7">
                  <c:v>-11.561869100000001</c:v>
                </c:pt>
                <c:pt idx="8">
                  <c:v>-12.156505544999998</c:v>
                </c:pt>
                <c:pt idx="9">
                  <c:v>-10.983094399999999</c:v>
                </c:pt>
                <c:pt idx="10">
                  <c:v>-11.583687874999999</c:v>
                </c:pt>
                <c:pt idx="11" formatCode="0.0">
                  <c:v>-12.446104250000001</c:v>
                </c:pt>
                <c:pt idx="12">
                  <c:v>-11.597334925</c:v>
                </c:pt>
                <c:pt idx="13">
                  <c:v>-10.7472431</c:v>
                </c:pt>
                <c:pt idx="14">
                  <c:v>-11.5067477</c:v>
                </c:pt>
                <c:pt idx="15">
                  <c:v>-11.07</c:v>
                </c:pt>
                <c:pt idx="16">
                  <c:v>-11.22602375</c:v>
                </c:pt>
                <c:pt idx="17">
                  <c:v>-11.306246775000002</c:v>
                </c:pt>
                <c:pt idx="18">
                  <c:v>-11.70407962</c:v>
                </c:pt>
                <c:pt idx="19">
                  <c:v>-12.2416184</c:v>
                </c:pt>
                <c:pt idx="20">
                  <c:v>-11.717288235</c:v>
                </c:pt>
                <c:pt idx="21">
                  <c:v>-11.756228075000001</c:v>
                </c:pt>
                <c:pt idx="22">
                  <c:v>-11.0951</c:v>
                </c:pt>
                <c:pt idx="23">
                  <c:v>-10.7992475</c:v>
                </c:pt>
                <c:pt idx="24">
                  <c:v>-11.50152735</c:v>
                </c:pt>
                <c:pt idx="25">
                  <c:v>-11.4190978875</c:v>
                </c:pt>
                <c:pt idx="26">
                  <c:v>-12.415986935000001</c:v>
                </c:pt>
                <c:pt idx="27" formatCode="General">
                  <c:v>-11</c:v>
                </c:pt>
                <c:pt idx="28" formatCode="General">
                  <c:v>-10.6</c:v>
                </c:pt>
              </c:numCache>
            </c:numRef>
          </c:yVal>
          <c:smooth val="0"/>
        </c:ser>
        <c:ser>
          <c:idx val="5"/>
          <c:order val="5"/>
          <c:tx>
            <c:strRef>
              <c:f>curvei_3!$Z$142</c:f>
              <c:strCache>
                <c:ptCount val="1"/>
                <c:pt idx="0">
                  <c:v>D1-2 sandstones</c:v>
                </c:pt>
              </c:strCache>
            </c:strRef>
          </c:tx>
          <c:spPr>
            <a:ln w="28575">
              <a:noFill/>
            </a:ln>
          </c:spPr>
          <c:marker>
            <c:symbol val="square"/>
            <c:size val="7"/>
            <c:spPr>
              <a:solidFill>
                <a:srgbClr val="F6960A"/>
              </a:solidFill>
              <a:ln>
                <a:noFill/>
                <a:prstDash val="solid"/>
              </a:ln>
            </c:spPr>
          </c:marker>
          <c:trendline>
            <c:trendlineType val="linear"/>
            <c:dispRSqr val="0"/>
            <c:dispEq val="0"/>
          </c:trendline>
          <c:xVal>
            <c:numRef>
              <c:f>curvei_3!$O$138:$O$143</c:f>
              <c:numCache>
                <c:formatCode>0.0</c:formatCode>
                <c:ptCount val="6"/>
                <c:pt idx="0">
                  <c:v>-76.96780274999999</c:v>
                </c:pt>
                <c:pt idx="1">
                  <c:v>-84.681127279534195</c:v>
                </c:pt>
                <c:pt idx="2">
                  <c:v>-83.467139000000003</c:v>
                </c:pt>
                <c:pt idx="3">
                  <c:v>-91.75824025</c:v>
                </c:pt>
                <c:pt idx="4">
                  <c:v>-77.846433999999988</c:v>
                </c:pt>
                <c:pt idx="5">
                  <c:v>-94.513905999999992</c:v>
                </c:pt>
              </c:numCache>
            </c:numRef>
          </c:xVal>
          <c:yVal>
            <c:numRef>
              <c:f>curvei_3!$N$138:$N$143</c:f>
              <c:numCache>
                <c:formatCode>0.00</c:formatCode>
                <c:ptCount val="6"/>
                <c:pt idx="0">
                  <c:v>-10.904314699999999</c:v>
                </c:pt>
                <c:pt idx="1">
                  <c:v>-11.654075546666665</c:v>
                </c:pt>
                <c:pt idx="2">
                  <c:v>-11.5472351</c:v>
                </c:pt>
                <c:pt idx="3">
                  <c:v>-12.281028750000001</c:v>
                </c:pt>
                <c:pt idx="4">
                  <c:v>-10.976012100000002</c:v>
                </c:pt>
                <c:pt idx="5">
                  <c:v>-12.550255999999997</c:v>
                </c:pt>
              </c:numCache>
            </c:numRef>
          </c:yVal>
          <c:smooth val="0"/>
        </c:ser>
        <c:dLbls>
          <c:showLegendKey val="0"/>
          <c:showVal val="0"/>
          <c:showCatName val="0"/>
          <c:showSerName val="0"/>
          <c:showPercent val="0"/>
          <c:showBubbleSize val="0"/>
        </c:dLbls>
        <c:axId val="80454400"/>
        <c:axId val="80455936"/>
      </c:scatterChart>
      <c:valAx>
        <c:axId val="80454400"/>
        <c:scaling>
          <c:orientation val="minMax"/>
          <c:max val="-60"/>
          <c:min val="-10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80455936"/>
        <c:crosses val="autoZero"/>
        <c:crossBetween val="midCat"/>
      </c:valAx>
      <c:valAx>
        <c:axId val="80455936"/>
        <c:scaling>
          <c:orientation val="minMax"/>
          <c:max val="-8"/>
          <c:min val="-14"/>
        </c:scaling>
        <c:delete val="0"/>
        <c:axPos val="l"/>
        <c:majorGridlines>
          <c:spPr>
            <a:ln w="3175">
              <a:noFill/>
              <a:prstDash val="solid"/>
            </a:ln>
          </c:spPr>
        </c:majorGridlines>
        <c:numFmt formatCode="General" sourceLinked="1"/>
        <c:majorTickMark val="in"/>
        <c:minorTickMark val="none"/>
        <c:tickLblPos val="high"/>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80454400"/>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7068677861075"/>
          <c:y val="9.7601350201692597E-2"/>
          <c:w val="0.76628759576786765"/>
          <c:h val="0.85866078380482735"/>
        </c:manualLayout>
      </c:layout>
      <c:scatterChart>
        <c:scatterStyle val="lineMarker"/>
        <c:varyColors val="0"/>
        <c:ser>
          <c:idx val="0"/>
          <c:order val="0"/>
          <c:tx>
            <c:strRef>
              <c:f>curvei_3!$B$402</c:f>
              <c:strCache>
                <c:ptCount val="1"/>
                <c:pt idx="0">
                  <c:v>Precip</c:v>
                </c:pt>
              </c:strCache>
            </c:strRef>
          </c:tx>
          <c:spPr>
            <a:ln w="28575">
              <a:noFill/>
            </a:ln>
          </c:spPr>
          <c:marker>
            <c:symbol val="none"/>
          </c:marker>
          <c:trendline>
            <c:spPr>
              <a:ln w="12700">
                <a:solidFill>
                  <a:srgbClr val="000000"/>
                </a:solidFill>
                <a:prstDash val="solid"/>
              </a:ln>
            </c:spPr>
            <c:trendlineType val="linear"/>
            <c:backward val="12"/>
            <c:dispRSqr val="0"/>
            <c:dispEq val="0"/>
          </c:trendline>
          <c:xVal>
            <c:numRef>
              <c:f>curvei_3!$N$402:$N$442</c:f>
              <c:numCache>
                <c:formatCode>General</c:formatCode>
                <c:ptCount val="41"/>
                <c:pt idx="0">
                  <c:v>-69</c:v>
                </c:pt>
                <c:pt idx="1">
                  <c:v>-117</c:v>
                </c:pt>
                <c:pt idx="2">
                  <c:v>-86</c:v>
                </c:pt>
                <c:pt idx="3">
                  <c:v>-74</c:v>
                </c:pt>
                <c:pt idx="4">
                  <c:v>-69</c:v>
                </c:pt>
                <c:pt idx="5">
                  <c:v>-43</c:v>
                </c:pt>
                <c:pt idx="6">
                  <c:v>-59</c:v>
                </c:pt>
                <c:pt idx="7">
                  <c:v>-69</c:v>
                </c:pt>
                <c:pt idx="8">
                  <c:v>-51</c:v>
                </c:pt>
                <c:pt idx="9">
                  <c:v>-89</c:v>
                </c:pt>
                <c:pt idx="10">
                  <c:v>-106</c:v>
                </c:pt>
                <c:pt idx="11">
                  <c:v>-128</c:v>
                </c:pt>
                <c:pt idx="12">
                  <c:v>-106</c:v>
                </c:pt>
                <c:pt idx="13">
                  <c:v>-67</c:v>
                </c:pt>
                <c:pt idx="14">
                  <c:v>-80</c:v>
                </c:pt>
                <c:pt idx="15">
                  <c:v>-63</c:v>
                </c:pt>
                <c:pt idx="16">
                  <c:v>-63</c:v>
                </c:pt>
                <c:pt idx="17">
                  <c:v>-44</c:v>
                </c:pt>
                <c:pt idx="18">
                  <c:v>-54</c:v>
                </c:pt>
                <c:pt idx="19">
                  <c:v>-50</c:v>
                </c:pt>
                <c:pt idx="20">
                  <c:v>-67</c:v>
                </c:pt>
                <c:pt idx="21">
                  <c:v>-53</c:v>
                </c:pt>
                <c:pt idx="22">
                  <c:v>-107</c:v>
                </c:pt>
                <c:pt idx="23">
                  <c:v>-75</c:v>
                </c:pt>
                <c:pt idx="24">
                  <c:v>-61</c:v>
                </c:pt>
                <c:pt idx="25">
                  <c:v>-83</c:v>
                </c:pt>
                <c:pt idx="26">
                  <c:v>-87</c:v>
                </c:pt>
                <c:pt idx="27">
                  <c:v>-50</c:v>
                </c:pt>
                <c:pt idx="28">
                  <c:v>-70</c:v>
                </c:pt>
                <c:pt idx="29">
                  <c:v>-68</c:v>
                </c:pt>
                <c:pt idx="30">
                  <c:v>-57</c:v>
                </c:pt>
                <c:pt idx="31">
                  <c:v>-75</c:v>
                </c:pt>
                <c:pt idx="32">
                  <c:v>-95</c:v>
                </c:pt>
                <c:pt idx="33">
                  <c:v>-89</c:v>
                </c:pt>
                <c:pt idx="34">
                  <c:v>-93</c:v>
                </c:pt>
                <c:pt idx="35">
                  <c:v>-27</c:v>
                </c:pt>
                <c:pt idx="36">
                  <c:v>-37</c:v>
                </c:pt>
                <c:pt idx="37">
                  <c:v>-36</c:v>
                </c:pt>
                <c:pt idx="38">
                  <c:v>-68</c:v>
                </c:pt>
                <c:pt idx="39">
                  <c:v>-59</c:v>
                </c:pt>
                <c:pt idx="40">
                  <c:v>-63</c:v>
                </c:pt>
              </c:numCache>
            </c:numRef>
          </c:xVal>
          <c:yVal>
            <c:numRef>
              <c:f>curvei_3!$O$402:$O$442</c:f>
              <c:numCache>
                <c:formatCode>General</c:formatCode>
                <c:ptCount val="41"/>
                <c:pt idx="0">
                  <c:v>-10</c:v>
                </c:pt>
                <c:pt idx="1">
                  <c:v>-16.399999999999999</c:v>
                </c:pt>
                <c:pt idx="2">
                  <c:v>-12.8</c:v>
                </c:pt>
                <c:pt idx="3">
                  <c:v>-10.8</c:v>
                </c:pt>
                <c:pt idx="4">
                  <c:v>-10.199999999999999</c:v>
                </c:pt>
                <c:pt idx="5">
                  <c:v>-6.5</c:v>
                </c:pt>
                <c:pt idx="6">
                  <c:v>-8.6999999999999993</c:v>
                </c:pt>
                <c:pt idx="7">
                  <c:v>-10.8</c:v>
                </c:pt>
                <c:pt idx="8">
                  <c:v>-8.3000000000000007</c:v>
                </c:pt>
                <c:pt idx="9">
                  <c:v>-12.2</c:v>
                </c:pt>
                <c:pt idx="10">
                  <c:v>-15.6</c:v>
                </c:pt>
                <c:pt idx="11">
                  <c:v>-17.600000000000001</c:v>
                </c:pt>
                <c:pt idx="12">
                  <c:v>-14.6</c:v>
                </c:pt>
                <c:pt idx="13">
                  <c:v>-8.9</c:v>
                </c:pt>
                <c:pt idx="14">
                  <c:v>-11.4</c:v>
                </c:pt>
                <c:pt idx="15">
                  <c:v>-7.6</c:v>
                </c:pt>
                <c:pt idx="16">
                  <c:v>-8.5</c:v>
                </c:pt>
                <c:pt idx="17">
                  <c:v>-7.2</c:v>
                </c:pt>
                <c:pt idx="18">
                  <c:v>-7.9</c:v>
                </c:pt>
                <c:pt idx="19">
                  <c:v>-8.3000000000000007</c:v>
                </c:pt>
                <c:pt idx="20">
                  <c:v>-10.7</c:v>
                </c:pt>
                <c:pt idx="21">
                  <c:v>-10.1</c:v>
                </c:pt>
                <c:pt idx="22">
                  <c:v>-15.1</c:v>
                </c:pt>
                <c:pt idx="23">
                  <c:v>-11</c:v>
                </c:pt>
                <c:pt idx="24">
                  <c:v>-10.3</c:v>
                </c:pt>
                <c:pt idx="25">
                  <c:v>-12.2</c:v>
                </c:pt>
                <c:pt idx="26">
                  <c:v>-11.5</c:v>
                </c:pt>
                <c:pt idx="27">
                  <c:v>-7.3</c:v>
                </c:pt>
                <c:pt idx="28">
                  <c:v>-9.1</c:v>
                </c:pt>
                <c:pt idx="29">
                  <c:v>-8</c:v>
                </c:pt>
                <c:pt idx="30">
                  <c:v>-8.1999999999999993</c:v>
                </c:pt>
                <c:pt idx="31">
                  <c:v>-9.3000000000000007</c:v>
                </c:pt>
                <c:pt idx="32">
                  <c:v>-12.6</c:v>
                </c:pt>
                <c:pt idx="33">
                  <c:v>-12.9</c:v>
                </c:pt>
                <c:pt idx="34">
                  <c:v>-12.4</c:v>
                </c:pt>
                <c:pt idx="35">
                  <c:v>-4.5</c:v>
                </c:pt>
                <c:pt idx="36">
                  <c:v>-7.8</c:v>
                </c:pt>
                <c:pt idx="37">
                  <c:v>-5.6</c:v>
                </c:pt>
                <c:pt idx="38">
                  <c:v>-9.4</c:v>
                </c:pt>
                <c:pt idx="39">
                  <c:v>-9.9</c:v>
                </c:pt>
                <c:pt idx="40">
                  <c:v>-9.1999999999999993</c:v>
                </c:pt>
              </c:numCache>
            </c:numRef>
          </c:yVal>
          <c:smooth val="0"/>
        </c:ser>
        <c:ser>
          <c:idx val="1"/>
          <c:order val="1"/>
          <c:tx>
            <c:strRef>
              <c:f>curvei_3!$Z$391</c:f>
              <c:strCache>
                <c:ptCount val="1"/>
                <c:pt idx="0">
                  <c:v>Q</c:v>
                </c:pt>
              </c:strCache>
            </c:strRef>
          </c:tx>
          <c:spPr>
            <a:ln w="28575">
              <a:noFill/>
            </a:ln>
          </c:spPr>
          <c:marker>
            <c:symbol val="diamond"/>
            <c:size val="7"/>
            <c:spPr>
              <a:solidFill>
                <a:srgbClr val="FF3399"/>
              </a:solidFill>
              <a:ln>
                <a:solidFill>
                  <a:schemeClr val="tx1"/>
                </a:solidFill>
                <a:prstDash val="solid"/>
              </a:ln>
            </c:spPr>
          </c:marker>
          <c:xVal>
            <c:numRef>
              <c:f>(curvei_3!$O$335:$O$400,curvei_3!$O$330:$O$333,curvei_3!$O$330:$O$333)</c:f>
              <c:numCache>
                <c:formatCode>0.0</c:formatCode>
                <c:ptCount val="74"/>
                <c:pt idx="0">
                  <c:v>-80.676009999999991</c:v>
                </c:pt>
                <c:pt idx="1">
                  <c:v>-71.867729499999996</c:v>
                </c:pt>
                <c:pt idx="2">
                  <c:v>-77.325581571270234</c:v>
                </c:pt>
                <c:pt idx="3">
                  <c:v>-88.351584130085143</c:v>
                </c:pt>
                <c:pt idx="4">
                  <c:v>-75.326735499999984</c:v>
                </c:pt>
                <c:pt idx="5">
                  <c:v>-81.409525749999986</c:v>
                </c:pt>
                <c:pt idx="6">
                  <c:v>-84.748998025000006</c:v>
                </c:pt>
                <c:pt idx="7">
                  <c:v>-80.387496887817278</c:v>
                </c:pt>
                <c:pt idx="8">
                  <c:v>-79.068736749999985</c:v>
                </c:pt>
                <c:pt idx="9">
                  <c:v>-78.174823749999987</c:v>
                </c:pt>
                <c:pt idx="10">
                  <c:v>-75.953137825000013</c:v>
                </c:pt>
                <c:pt idx="11">
                  <c:v>-70.454084520932966</c:v>
                </c:pt>
                <c:pt idx="12">
                  <c:v>-75.972284875</c:v>
                </c:pt>
                <c:pt idx="13">
                  <c:v>-78.299976999999998</c:v>
                </c:pt>
                <c:pt idx="14">
                  <c:v>-79.737583259343211</c:v>
                </c:pt>
                <c:pt idx="15">
                  <c:v>-80.125075728423582</c:v>
                </c:pt>
                <c:pt idx="16">
                  <c:v>-80.008087249999974</c:v>
                </c:pt>
                <c:pt idx="17">
                  <c:v>-77.690576456929364</c:v>
                </c:pt>
                <c:pt idx="18">
                  <c:v>-86.594180833884238</c:v>
                </c:pt>
                <c:pt idx="19">
                  <c:v>-80.139336450000002</c:v>
                </c:pt>
                <c:pt idx="20">
                  <c:v>-76.697703371303632</c:v>
                </c:pt>
                <c:pt idx="21">
                  <c:v>-72.212351365123197</c:v>
                </c:pt>
                <c:pt idx="22">
                  <c:v>-71.175715765077172</c:v>
                </c:pt>
                <c:pt idx="23">
                  <c:v>-80.584444983161447</c:v>
                </c:pt>
                <c:pt idx="24">
                  <c:v>-79.476608840350636</c:v>
                </c:pt>
                <c:pt idx="25">
                  <c:v>-82.327925499999992</c:v>
                </c:pt>
                <c:pt idx="26">
                  <c:v>-77.568996499999997</c:v>
                </c:pt>
                <c:pt idx="27">
                  <c:v>-74.469505499999997</c:v>
                </c:pt>
                <c:pt idx="28">
                  <c:v>-75.160691500000013</c:v>
                </c:pt>
                <c:pt idx="29">
                  <c:v>-75.125688499999981</c:v>
                </c:pt>
                <c:pt idx="30">
                  <c:v>-80.441707499999993</c:v>
                </c:pt>
                <c:pt idx="31">
                  <c:v>-81.176277499999998</c:v>
                </c:pt>
                <c:pt idx="32">
                  <c:v>-67.581802499999995</c:v>
                </c:pt>
                <c:pt idx="33">
                  <c:v>-80.029066500000013</c:v>
                </c:pt>
                <c:pt idx="34" formatCode="0.00">
                  <c:v>-79.770799537499983</c:v>
                </c:pt>
                <c:pt idx="35">
                  <c:v>-72.202629325000018</c:v>
                </c:pt>
                <c:pt idx="36">
                  <c:v>-77.522050025000013</c:v>
                </c:pt>
                <c:pt idx="37">
                  <c:v>-79.398624924999993</c:v>
                </c:pt>
                <c:pt idx="38">
                  <c:v>-80.515781650000008</c:v>
                </c:pt>
                <c:pt idx="39" formatCode="0.00">
                  <c:v>-76.080756624999992</c:v>
                </c:pt>
                <c:pt idx="40">
                  <c:v>-85.269405025000026</c:v>
                </c:pt>
                <c:pt idx="41" formatCode="0.00">
                  <c:v>-76.447282749999999</c:v>
                </c:pt>
                <c:pt idx="42" formatCode="0.00">
                  <c:v>-84.249788874999993</c:v>
                </c:pt>
                <c:pt idx="43">
                  <c:v>-82.673752375000021</c:v>
                </c:pt>
                <c:pt idx="44">
                  <c:v>-84.11837275000002</c:v>
                </c:pt>
                <c:pt idx="45">
                  <c:v>-79.186043575000014</c:v>
                </c:pt>
                <c:pt idx="46">
                  <c:v>-82.955482000000003</c:v>
                </c:pt>
                <c:pt idx="47">
                  <c:v>-87.321085075000013</c:v>
                </c:pt>
                <c:pt idx="48">
                  <c:v>-79.020593425000001</c:v>
                </c:pt>
                <c:pt idx="49">
                  <c:v>-79.241520925000017</c:v>
                </c:pt>
                <c:pt idx="50" formatCode="0.00">
                  <c:v>-79.043989749999994</c:v>
                </c:pt>
                <c:pt idx="51">
                  <c:v>-81.684733600000001</c:v>
                </c:pt>
                <c:pt idx="52" formatCode="0.00">
                  <c:v>-79.027925874999994</c:v>
                </c:pt>
                <c:pt idx="53">
                  <c:v>-83.438407000000012</c:v>
                </c:pt>
                <c:pt idx="54">
                  <c:v>-78.933940750000005</c:v>
                </c:pt>
                <c:pt idx="55">
                  <c:v>-75.057773749999996</c:v>
                </c:pt>
                <c:pt idx="56">
                  <c:v>-78.494850499999998</c:v>
                </c:pt>
                <c:pt idx="57">
                  <c:v>-83.120176499999985</c:v>
                </c:pt>
                <c:pt idx="58">
                  <c:v>-80.913754999999995</c:v>
                </c:pt>
                <c:pt idx="59">
                  <c:v>-81.120568500000005</c:v>
                </c:pt>
                <c:pt idx="60" formatCode="General">
                  <c:v>-83</c:v>
                </c:pt>
                <c:pt idx="61" formatCode="General">
                  <c:v>-81</c:v>
                </c:pt>
                <c:pt idx="62">
                  <c:v>-76.702123512007859</c:v>
                </c:pt>
                <c:pt idx="63">
                  <c:v>-74.415610607047313</c:v>
                </c:pt>
                <c:pt idx="64">
                  <c:v>-82.140515000000008</c:v>
                </c:pt>
                <c:pt idx="65">
                  <c:v>-78.049201932595949</c:v>
                </c:pt>
                <c:pt idx="66">
                  <c:v>-72.160557999999995</c:v>
                </c:pt>
                <c:pt idx="67">
                  <c:v>-71.864295999999996</c:v>
                </c:pt>
                <c:pt idx="68">
                  <c:v>-70.117870749999994</c:v>
                </c:pt>
                <c:pt idx="69">
                  <c:v>-72.607158249999998</c:v>
                </c:pt>
                <c:pt idx="70">
                  <c:v>-72.160557999999995</c:v>
                </c:pt>
                <c:pt idx="71">
                  <c:v>-71.864295999999996</c:v>
                </c:pt>
                <c:pt idx="72">
                  <c:v>-70.117870749999994</c:v>
                </c:pt>
                <c:pt idx="73">
                  <c:v>-72.607158249999998</c:v>
                </c:pt>
              </c:numCache>
            </c:numRef>
          </c:xVal>
          <c:yVal>
            <c:numRef>
              <c:f>curvei_3!$N$335:$N$400</c:f>
              <c:numCache>
                <c:formatCode>0.00</c:formatCode>
                <c:ptCount val="66"/>
                <c:pt idx="0">
                  <c:v>-11.0806544</c:v>
                </c:pt>
                <c:pt idx="1">
                  <c:v>-10.213464300000002</c:v>
                </c:pt>
                <c:pt idx="2">
                  <c:v>-11.22</c:v>
                </c:pt>
                <c:pt idx="3">
                  <c:v>-12.24</c:v>
                </c:pt>
                <c:pt idx="4">
                  <c:v>-10.65583035</c:v>
                </c:pt>
                <c:pt idx="5">
                  <c:v>-11.160409699999999</c:v>
                </c:pt>
                <c:pt idx="6">
                  <c:v>-11.730482500000001</c:v>
                </c:pt>
                <c:pt idx="7">
                  <c:v>-11.072025386666667</c:v>
                </c:pt>
                <c:pt idx="8">
                  <c:v>-11.063825300000001</c:v>
                </c:pt>
                <c:pt idx="9">
                  <c:v>-10.932339800000001</c:v>
                </c:pt>
                <c:pt idx="10">
                  <c:v>-10.622378600000001</c:v>
                </c:pt>
                <c:pt idx="11">
                  <c:v>-9.6306398121300703</c:v>
                </c:pt>
                <c:pt idx="12">
                  <c:v>-10.6971945</c:v>
                </c:pt>
                <c:pt idx="13">
                  <c:v>-10.883583199999999</c:v>
                </c:pt>
                <c:pt idx="14">
                  <c:v>-11.062909959999997</c:v>
                </c:pt>
                <c:pt idx="15">
                  <c:v>-11.45</c:v>
                </c:pt>
                <c:pt idx="16">
                  <c:v>-11.2699208</c:v>
                </c:pt>
                <c:pt idx="17">
                  <c:v>-10.99</c:v>
                </c:pt>
                <c:pt idx="18">
                  <c:v>-12.06</c:v>
                </c:pt>
                <c:pt idx="19">
                  <c:v>-11.4145577</c:v>
                </c:pt>
                <c:pt idx="20">
                  <c:v>-10.81</c:v>
                </c:pt>
                <c:pt idx="21">
                  <c:v>-9.81</c:v>
                </c:pt>
                <c:pt idx="22">
                  <c:v>-9.5399999999999991</c:v>
                </c:pt>
                <c:pt idx="23">
                  <c:v>-11.249882199999998</c:v>
                </c:pt>
                <c:pt idx="24">
                  <c:v>-11.083407439999998</c:v>
                </c:pt>
                <c:pt idx="25">
                  <c:v>-11.3691304</c:v>
                </c:pt>
                <c:pt idx="26">
                  <c:v>-11.014068000000002</c:v>
                </c:pt>
                <c:pt idx="27">
                  <c:v>-10.5488648</c:v>
                </c:pt>
                <c:pt idx="28">
                  <c:v>-10.608986399999999</c:v>
                </c:pt>
                <c:pt idx="29">
                  <c:v>-10.702864800000002</c:v>
                </c:pt>
                <c:pt idx="30">
                  <c:v>-11.4253096</c:v>
                </c:pt>
                <c:pt idx="31">
                  <c:v>-11.317632799999998</c:v>
                </c:pt>
                <c:pt idx="32">
                  <c:v>-8.5690407999999998</c:v>
                </c:pt>
                <c:pt idx="33">
                  <c:v>-11.239031199999998</c:v>
                </c:pt>
                <c:pt idx="34">
                  <c:v>-11.312607450000002</c:v>
                </c:pt>
                <c:pt idx="35">
                  <c:v>-10.406691325000001</c:v>
                </c:pt>
                <c:pt idx="36">
                  <c:v>-11.04863975</c:v>
                </c:pt>
                <c:pt idx="37">
                  <c:v>-11.5060348</c:v>
                </c:pt>
                <c:pt idx="38">
                  <c:v>-11.480202600000002</c:v>
                </c:pt>
                <c:pt idx="39">
                  <c:v>-10.837021325</c:v>
                </c:pt>
                <c:pt idx="40">
                  <c:v>-12.253219000000001</c:v>
                </c:pt>
                <c:pt idx="41">
                  <c:v>-11.109114475</c:v>
                </c:pt>
                <c:pt idx="42">
                  <c:v>-12.075302775000001</c:v>
                </c:pt>
                <c:pt idx="43">
                  <c:v>-11.680036599999999</c:v>
                </c:pt>
                <c:pt idx="44">
                  <c:v>-12.111873000000001</c:v>
                </c:pt>
                <c:pt idx="45">
                  <c:v>-11.224317599999999</c:v>
                </c:pt>
                <c:pt idx="46">
                  <c:v>-11.945880650000001</c:v>
                </c:pt>
                <c:pt idx="47">
                  <c:v>-12.329253400000001</c:v>
                </c:pt>
                <c:pt idx="48">
                  <c:v>-11.269645799999999</c:v>
                </c:pt>
                <c:pt idx="49">
                  <c:v>-11.247712800000002</c:v>
                </c:pt>
                <c:pt idx="50">
                  <c:v>-11.2262691</c:v>
                </c:pt>
                <c:pt idx="51">
                  <c:v>-11.4144036</c:v>
                </c:pt>
                <c:pt idx="52">
                  <c:v>-11.261844850000001</c:v>
                </c:pt>
                <c:pt idx="53">
                  <c:v>-12.129906799999999</c:v>
                </c:pt>
                <c:pt idx="54">
                  <c:v>-11.1772835</c:v>
                </c:pt>
                <c:pt idx="55">
                  <c:v>-10.178956100000001</c:v>
                </c:pt>
                <c:pt idx="56">
                  <c:v>-11.095133599999999</c:v>
                </c:pt>
                <c:pt idx="57">
                  <c:v>-11.519188</c:v>
                </c:pt>
                <c:pt idx="58">
                  <c:v>-11.247162400000001</c:v>
                </c:pt>
                <c:pt idx="59">
                  <c:v>-10.778756</c:v>
                </c:pt>
                <c:pt idx="60" formatCode="General">
                  <c:v>-11.3</c:v>
                </c:pt>
                <c:pt idx="61" formatCode="General">
                  <c:v>-10.4</c:v>
                </c:pt>
                <c:pt idx="62">
                  <c:v>-11.145764133333332</c:v>
                </c:pt>
                <c:pt idx="63">
                  <c:v>-11.026513479999998</c:v>
                </c:pt>
                <c:pt idx="64">
                  <c:v>-11.462286125</c:v>
                </c:pt>
                <c:pt idx="65">
                  <c:v>-11.28</c:v>
                </c:pt>
              </c:numCache>
            </c:numRef>
          </c:yVal>
          <c:smooth val="0"/>
        </c:ser>
        <c:ser>
          <c:idx val="2"/>
          <c:order val="2"/>
          <c:tx>
            <c:strRef>
              <c:f>curvei_3!$Z$306</c:f>
              <c:strCache>
                <c:ptCount val="1"/>
                <c:pt idx="0">
                  <c:v>D3 carbonates</c:v>
                </c:pt>
              </c:strCache>
            </c:strRef>
          </c:tx>
          <c:spPr>
            <a:ln w="28575">
              <a:noFill/>
            </a:ln>
          </c:spPr>
          <c:marker>
            <c:symbol val="star"/>
            <c:size val="7"/>
            <c:spPr>
              <a:noFill/>
              <a:ln>
                <a:solidFill>
                  <a:srgbClr val="7030A0"/>
                </a:solidFill>
                <a:prstDash val="solid"/>
              </a:ln>
            </c:spPr>
          </c:marker>
          <c:xVal>
            <c:numRef>
              <c:f>(curvei_3!$O$330:$O$333,curvei_3!$O$322:$O$325,curvei_3!$O$319,curvei_3!$O$311:$O$317,curvei_3!$O$296:$O$305,curvei_3!$O$289:$O$294,curvei_3!$O$288,curvei_3!$O$268:$O$287)</c:f>
              <c:numCache>
                <c:formatCode>0.0</c:formatCode>
                <c:ptCount val="53"/>
                <c:pt idx="0">
                  <c:v>-72.160557999999995</c:v>
                </c:pt>
                <c:pt idx="1">
                  <c:v>-71.864295999999996</c:v>
                </c:pt>
                <c:pt idx="2">
                  <c:v>-70.117870749999994</c:v>
                </c:pt>
                <c:pt idx="3">
                  <c:v>-72.607158249999998</c:v>
                </c:pt>
                <c:pt idx="4">
                  <c:v>-84.188760499999987</c:v>
                </c:pt>
                <c:pt idx="5" formatCode="0.00">
                  <c:v>-68.471886800000021</c:v>
                </c:pt>
                <c:pt idx="6">
                  <c:v>-79.987956999999994</c:v>
                </c:pt>
                <c:pt idx="7">
                  <c:v>-76.253535249999999</c:v>
                </c:pt>
                <c:pt idx="8">
                  <c:v>-69.849812499999999</c:v>
                </c:pt>
                <c:pt idx="9">
                  <c:v>-79.063772499999999</c:v>
                </c:pt>
                <c:pt idx="10">
                  <c:v>-79.522015999999994</c:v>
                </c:pt>
                <c:pt idx="11">
                  <c:v>-82.937772999999993</c:v>
                </c:pt>
                <c:pt idx="12">
                  <c:v>-82.007205249999998</c:v>
                </c:pt>
                <c:pt idx="13">
                  <c:v>-77.654326499999996</c:v>
                </c:pt>
                <c:pt idx="14">
                  <c:v>-73.583133280044024</c:v>
                </c:pt>
                <c:pt idx="15">
                  <c:v>-72.309915249999989</c:v>
                </c:pt>
                <c:pt idx="16">
                  <c:v>-80.152065750000006</c:v>
                </c:pt>
                <c:pt idx="17">
                  <c:v>-79.794140325000015</c:v>
                </c:pt>
                <c:pt idx="18" formatCode="0.00">
                  <c:v>-77.634944625000003</c:v>
                </c:pt>
                <c:pt idx="19" formatCode="0.00">
                  <c:v>-79.590768475000004</c:v>
                </c:pt>
                <c:pt idx="20">
                  <c:v>-77.003752725000012</c:v>
                </c:pt>
                <c:pt idx="21">
                  <c:v>-70.454084520932966</c:v>
                </c:pt>
                <c:pt idx="22">
                  <c:v>-75.38805423789907</c:v>
                </c:pt>
                <c:pt idx="23">
                  <c:v>-80.522847249999998</c:v>
                </c:pt>
                <c:pt idx="24">
                  <c:v>-75.826554999999999</c:v>
                </c:pt>
                <c:pt idx="25">
                  <c:v>-77.651574000000011</c:v>
                </c:pt>
                <c:pt idx="26">
                  <c:v>-75.023144500000001</c:v>
                </c:pt>
                <c:pt idx="27">
                  <c:v>-83.54021250000001</c:v>
                </c:pt>
                <c:pt idx="28">
                  <c:v>-77.294621500000005</c:v>
                </c:pt>
                <c:pt idx="29">
                  <c:v>-78.02881847897433</c:v>
                </c:pt>
                <c:pt idx="30">
                  <c:v>-75.715461583573841</c:v>
                </c:pt>
                <c:pt idx="31">
                  <c:v>-78.256498900000025</c:v>
                </c:pt>
                <c:pt idx="32">
                  <c:v>-81.254664499999976</c:v>
                </c:pt>
                <c:pt idx="33">
                  <c:v>-75.215041232418443</c:v>
                </c:pt>
                <c:pt idx="34">
                  <c:v>-82.366253499999999</c:v>
                </c:pt>
                <c:pt idx="35">
                  <c:v>-84.985567999999986</c:v>
                </c:pt>
                <c:pt idx="36">
                  <c:v>-79.463848499999997</c:v>
                </c:pt>
                <c:pt idx="37">
                  <c:v>-73.325499000000008</c:v>
                </c:pt>
                <c:pt idx="38">
                  <c:v>-78.661154500000009</c:v>
                </c:pt>
                <c:pt idx="39">
                  <c:v>-76.656726249999991</c:v>
                </c:pt>
                <c:pt idx="40">
                  <c:v>-80.090717139999995</c:v>
                </c:pt>
                <c:pt idx="41">
                  <c:v>-71.65846409257523</c:v>
                </c:pt>
                <c:pt idx="42">
                  <c:v>-78.138300450000003</c:v>
                </c:pt>
                <c:pt idx="43">
                  <c:v>-79.527887749999991</c:v>
                </c:pt>
                <c:pt idx="44">
                  <c:v>-80.382898367686579</c:v>
                </c:pt>
                <c:pt idx="45">
                  <c:v>-77.733625499999988</c:v>
                </c:pt>
                <c:pt idx="46">
                  <c:v>-77.394778250000002</c:v>
                </c:pt>
                <c:pt idx="47">
                  <c:v>-79.579040499999991</c:v>
                </c:pt>
                <c:pt idx="48">
                  <c:v>-79.192277500000003</c:v>
                </c:pt>
                <c:pt idx="49">
                  <c:v>-74.412873847559624</c:v>
                </c:pt>
                <c:pt idx="50">
                  <c:v>-84.307257149999998</c:v>
                </c:pt>
                <c:pt idx="51">
                  <c:v>-78.346950499999991</c:v>
                </c:pt>
                <c:pt idx="52">
                  <c:v>-80.681305499999993</c:v>
                </c:pt>
              </c:numCache>
            </c:numRef>
          </c:xVal>
          <c:yVal>
            <c:numRef>
              <c:f>(curvei_3!$N$268:$N$294,curvei_3!$N$296:$N$305,curvei_3!$N$311:$N$317,curvei_3!$N$319,curvei_3!$N$322:$N$325,curvei_3!$N$330:$N$333)</c:f>
              <c:numCache>
                <c:formatCode>0.00</c:formatCode>
                <c:ptCount val="53"/>
                <c:pt idx="0">
                  <c:v>-10.572030373333332</c:v>
                </c:pt>
                <c:pt idx="1">
                  <c:v>-11.2308968</c:v>
                </c:pt>
                <c:pt idx="2">
                  <c:v>-11.8716221</c:v>
                </c:pt>
                <c:pt idx="3">
                  <c:v>-10.871323499999997</c:v>
                </c:pt>
                <c:pt idx="4">
                  <c:v>-9.6827688000000016</c:v>
                </c:pt>
                <c:pt idx="5">
                  <c:v>-10.877872100000001</c:v>
                </c:pt>
                <c:pt idx="6">
                  <c:v>-10.677175800000001</c:v>
                </c:pt>
                <c:pt idx="7">
                  <c:v>-11.297622559999999</c:v>
                </c:pt>
                <c:pt idx="8">
                  <c:v>-9.7200000000000006</c:v>
                </c:pt>
                <c:pt idx="9">
                  <c:v>-11.025126950000001</c:v>
                </c:pt>
                <c:pt idx="10">
                  <c:v>-11.013338000000001</c:v>
                </c:pt>
                <c:pt idx="11">
                  <c:v>-11.39</c:v>
                </c:pt>
                <c:pt idx="12">
                  <c:v>-10.862851699999998</c:v>
                </c:pt>
                <c:pt idx="13">
                  <c:v>-10.942587225</c:v>
                </c:pt>
                <c:pt idx="14">
                  <c:v>-11.115775999999999</c:v>
                </c:pt>
                <c:pt idx="15">
                  <c:v>-11.174776125000001</c:v>
                </c:pt>
                <c:pt idx="16">
                  <c:v>-10.245293693333331</c:v>
                </c:pt>
                <c:pt idx="17">
                  <c:v>-11.56088342</c:v>
                </c:pt>
                <c:pt idx="18">
                  <c:v>-10.963802400000001</c:v>
                </c:pt>
                <c:pt idx="19">
                  <c:v>-11.284861599999999</c:v>
                </c:pt>
                <c:pt idx="20">
                  <c:v>-11.4888808</c:v>
                </c:pt>
                <c:pt idx="21">
                  <c:v>-10.433795999999999</c:v>
                </c:pt>
                <c:pt idx="22">
                  <c:v>-11.630314399999998</c:v>
                </c:pt>
                <c:pt idx="23">
                  <c:v>-10.947551500000001</c:v>
                </c:pt>
                <c:pt idx="24">
                  <c:v>-10.906284426666666</c:v>
                </c:pt>
                <c:pt idx="25">
                  <c:v>-10.762834679999997</c:v>
                </c:pt>
                <c:pt idx="26">
                  <c:v>-11.097869674999998</c:v>
                </c:pt>
                <c:pt idx="27">
                  <c:v>-11.134745924999999</c:v>
                </c:pt>
                <c:pt idx="28">
                  <c:v>-10.920747674999999</c:v>
                </c:pt>
                <c:pt idx="29">
                  <c:v>-10.751507</c:v>
                </c:pt>
                <c:pt idx="30">
                  <c:v>-11.060570174999999</c:v>
                </c:pt>
                <c:pt idx="31">
                  <c:v>-10.635170700000002</c:v>
                </c:pt>
                <c:pt idx="32">
                  <c:v>-10.050000000000001</c:v>
                </c:pt>
                <c:pt idx="33">
                  <c:v>-10.456106279999998</c:v>
                </c:pt>
                <c:pt idx="34">
                  <c:v>-11.403411800000002</c:v>
                </c:pt>
                <c:pt idx="35">
                  <c:v>-10.70637245</c:v>
                </c:pt>
                <c:pt idx="36">
                  <c:v>-10.905898400000002</c:v>
                </c:pt>
                <c:pt idx="37">
                  <c:v>-11.036244</c:v>
                </c:pt>
                <c:pt idx="38">
                  <c:v>-11.239277599999998</c:v>
                </c:pt>
                <c:pt idx="39">
                  <c:v>-11.135764499999999</c:v>
                </c:pt>
                <c:pt idx="40">
                  <c:v>-11.2357748</c:v>
                </c:pt>
                <c:pt idx="41">
                  <c:v>-10.901144</c:v>
                </c:pt>
                <c:pt idx="42">
                  <c:v>-10.335257573333331</c:v>
                </c:pt>
                <c:pt idx="43">
                  <c:v>-10.335893949999999</c:v>
                </c:pt>
                <c:pt idx="44">
                  <c:v>-9.8010309500000012</c:v>
                </c:pt>
                <c:pt idx="45">
                  <c:v>-11.514163499999999</c:v>
                </c:pt>
                <c:pt idx="46">
                  <c:v>-9.4138444125000014</c:v>
                </c:pt>
                <c:pt idx="47">
                  <c:v>-11.200262</c:v>
                </c:pt>
                <c:pt idx="48">
                  <c:v>-11.082003299999998</c:v>
                </c:pt>
                <c:pt idx="49">
                  <c:v>-10.209048000000001</c:v>
                </c:pt>
                <c:pt idx="50">
                  <c:v>-10.139613950000001</c:v>
                </c:pt>
                <c:pt idx="51">
                  <c:v>-9.951921200000001</c:v>
                </c:pt>
                <c:pt idx="52">
                  <c:v>-10.54542285</c:v>
                </c:pt>
              </c:numCache>
            </c:numRef>
          </c:yVal>
          <c:smooth val="0"/>
        </c:ser>
        <c:ser>
          <c:idx val="3"/>
          <c:order val="3"/>
          <c:tx>
            <c:strRef>
              <c:f>curvei_3!$Z$248</c:f>
              <c:strCache>
                <c:ptCount val="1"/>
                <c:pt idx="0">
                  <c:v>D2-3 sandstones</c:v>
                </c:pt>
              </c:strCache>
            </c:strRef>
          </c:tx>
          <c:spPr>
            <a:ln w="28575">
              <a:noFill/>
            </a:ln>
          </c:spPr>
          <c:marker>
            <c:symbol val="circle"/>
            <c:size val="7"/>
            <c:spPr>
              <a:solidFill>
                <a:srgbClr val="FF0000"/>
              </a:solidFill>
              <a:ln>
                <a:solidFill>
                  <a:schemeClr val="tx1"/>
                </a:solidFill>
                <a:prstDash val="solid"/>
              </a:ln>
            </c:spPr>
          </c:marker>
          <c:xVal>
            <c:numRef>
              <c:f>(curvei_3!$O$266,curvei_3!$O$203:$O$263)</c:f>
              <c:numCache>
                <c:formatCode>0.0</c:formatCode>
                <c:ptCount val="62"/>
                <c:pt idx="0" formatCode="General">
                  <c:v>-79</c:v>
                </c:pt>
                <c:pt idx="1">
                  <c:v>-81.311769811134653</c:v>
                </c:pt>
                <c:pt idx="2">
                  <c:v>-80.047033960722501</c:v>
                </c:pt>
                <c:pt idx="3">
                  <c:v>-84.764558749999992</c:v>
                </c:pt>
                <c:pt idx="4">
                  <c:v>-81.766837615267008</c:v>
                </c:pt>
                <c:pt idx="5">
                  <c:v>-79.788219900000001</c:v>
                </c:pt>
                <c:pt idx="6">
                  <c:v>-76.37562315000001</c:v>
                </c:pt>
                <c:pt idx="7">
                  <c:v>-77.190751050000003</c:v>
                </c:pt>
                <c:pt idx="8" formatCode="0.00">
                  <c:v>-77.242273175000008</c:v>
                </c:pt>
                <c:pt idx="9">
                  <c:v>-80.311441749999986</c:v>
                </c:pt>
                <c:pt idx="10">
                  <c:v>-85.931211300000001</c:v>
                </c:pt>
                <c:pt idx="11">
                  <c:v>-79.564355499999991</c:v>
                </c:pt>
                <c:pt idx="12">
                  <c:v>-79.136387984576686</c:v>
                </c:pt>
                <c:pt idx="13">
                  <c:v>-77.112601879430187</c:v>
                </c:pt>
                <c:pt idx="14">
                  <c:v>-77.528836349280823</c:v>
                </c:pt>
                <c:pt idx="15">
                  <c:v>-74.394018605184755</c:v>
                </c:pt>
                <c:pt idx="16">
                  <c:v>-77.529278457248978</c:v>
                </c:pt>
                <c:pt idx="17">
                  <c:v>-79.313301837029528</c:v>
                </c:pt>
                <c:pt idx="18">
                  <c:v>-80.956738250000001</c:v>
                </c:pt>
                <c:pt idx="19">
                  <c:v>-77.801798500000004</c:v>
                </c:pt>
                <c:pt idx="20">
                  <c:v>-77.740261629345241</c:v>
                </c:pt>
                <c:pt idx="21">
                  <c:v>-81.400000000000006</c:v>
                </c:pt>
                <c:pt idx="22">
                  <c:v>-77.410105093496526</c:v>
                </c:pt>
                <c:pt idx="23">
                  <c:v>-85.034273250000012</c:v>
                </c:pt>
                <c:pt idx="24">
                  <c:v>-81.070946225</c:v>
                </c:pt>
                <c:pt idx="25">
                  <c:v>-77.544175204196264</c:v>
                </c:pt>
                <c:pt idx="26">
                  <c:v>-77.22483732500001</c:v>
                </c:pt>
                <c:pt idx="27" formatCode="0.00">
                  <c:v>-80.948420999999996</c:v>
                </c:pt>
                <c:pt idx="28">
                  <c:v>-72.219077634517134</c:v>
                </c:pt>
                <c:pt idx="29">
                  <c:v>-80.199971250000004</c:v>
                </c:pt>
                <c:pt idx="30">
                  <c:v>-84.020154500000018</c:v>
                </c:pt>
                <c:pt idx="31">
                  <c:v>-78.124596603772332</c:v>
                </c:pt>
                <c:pt idx="32">
                  <c:v>-90.171651033185782</c:v>
                </c:pt>
                <c:pt idx="33">
                  <c:v>-89.821827999999996</c:v>
                </c:pt>
                <c:pt idx="34">
                  <c:v>-84.346195379741218</c:v>
                </c:pt>
                <c:pt idx="35">
                  <c:v>-77.258670213462977</c:v>
                </c:pt>
                <c:pt idx="36">
                  <c:v>-90.524660661016227</c:v>
                </c:pt>
                <c:pt idx="37">
                  <c:v>-78.540714675000004</c:v>
                </c:pt>
                <c:pt idx="38">
                  <c:v>-77.000599249999993</c:v>
                </c:pt>
                <c:pt idx="39">
                  <c:v>-78.033688999999995</c:v>
                </c:pt>
                <c:pt idx="40">
                  <c:v>-82.242665811923658</c:v>
                </c:pt>
                <c:pt idx="41">
                  <c:v>-85.008819249999988</c:v>
                </c:pt>
                <c:pt idx="42">
                  <c:v>-75.87291190000002</c:v>
                </c:pt>
                <c:pt idx="43">
                  <c:v>-84.416816994898767</c:v>
                </c:pt>
                <c:pt idx="44">
                  <c:v>-79.053063999999992</c:v>
                </c:pt>
                <c:pt idx="45">
                  <c:v>-89.234372499999992</c:v>
                </c:pt>
                <c:pt idx="46">
                  <c:v>-85.608946250000002</c:v>
                </c:pt>
                <c:pt idx="47">
                  <c:v>-84.422244750000004</c:v>
                </c:pt>
                <c:pt idx="48">
                  <c:v>-85.837542749999997</c:v>
                </c:pt>
                <c:pt idx="49">
                  <c:v>-80.912051700000006</c:v>
                </c:pt>
                <c:pt idx="50">
                  <c:v>-78.952105900000006</c:v>
                </c:pt>
                <c:pt idx="51">
                  <c:v>-80.832107499999992</c:v>
                </c:pt>
                <c:pt idx="52" formatCode="0.00">
                  <c:v>-86.707869600000009</c:v>
                </c:pt>
                <c:pt idx="53">
                  <c:v>-86.984158650000012</c:v>
                </c:pt>
                <c:pt idx="54">
                  <c:v>-85.051113900000004</c:v>
                </c:pt>
                <c:pt idx="55">
                  <c:v>-75.530415700971432</c:v>
                </c:pt>
                <c:pt idx="56">
                  <c:v>-83.465314528987278</c:v>
                </c:pt>
                <c:pt idx="57">
                  <c:v>-78.549132499999985</c:v>
                </c:pt>
                <c:pt idx="58">
                  <c:v>-96.759456</c:v>
                </c:pt>
                <c:pt idx="59">
                  <c:v>-89.292141599999994</c:v>
                </c:pt>
                <c:pt idx="60">
                  <c:v>-78.507769749999994</c:v>
                </c:pt>
                <c:pt idx="61">
                  <c:v>-84.376593499999998</c:v>
                </c:pt>
              </c:numCache>
            </c:numRef>
          </c:xVal>
          <c:yVal>
            <c:numRef>
              <c:f>(curvei_3!$N$203:$N$240,curvei_3!$N$241:$N$263,curvei_3!$N$266)</c:f>
              <c:numCache>
                <c:formatCode>0.00</c:formatCode>
                <c:ptCount val="62"/>
                <c:pt idx="0">
                  <c:v>-11.2</c:v>
                </c:pt>
                <c:pt idx="1">
                  <c:v>-10.906920386666664</c:v>
                </c:pt>
                <c:pt idx="2">
                  <c:v>-11.5950395</c:v>
                </c:pt>
                <c:pt idx="3">
                  <c:v>-11.44</c:v>
                </c:pt>
                <c:pt idx="4">
                  <c:v>-11.000319675</c:v>
                </c:pt>
                <c:pt idx="5">
                  <c:v>-10.992062075</c:v>
                </c:pt>
                <c:pt idx="6">
                  <c:v>-11.046680350000001</c:v>
                </c:pt>
                <c:pt idx="7">
                  <c:v>-10.746241187499999</c:v>
                </c:pt>
                <c:pt idx="8">
                  <c:v>-11.1762177</c:v>
                </c:pt>
                <c:pt idx="9">
                  <c:v>-11.995286375000001</c:v>
                </c:pt>
                <c:pt idx="10">
                  <c:v>-11.1772388</c:v>
                </c:pt>
                <c:pt idx="11">
                  <c:v>-11.150150626666665</c:v>
                </c:pt>
                <c:pt idx="12">
                  <c:v>-11.046440226666665</c:v>
                </c:pt>
                <c:pt idx="13">
                  <c:v>-11.263318893333331</c:v>
                </c:pt>
                <c:pt idx="14">
                  <c:v>-10.883161573333332</c:v>
                </c:pt>
                <c:pt idx="15">
                  <c:v>-10.930450906666666</c:v>
                </c:pt>
                <c:pt idx="16">
                  <c:v>-11.037553093333329</c:v>
                </c:pt>
                <c:pt idx="17">
                  <c:v>-11.092117700000001</c:v>
                </c:pt>
                <c:pt idx="18">
                  <c:v>-11.001773850000001</c:v>
                </c:pt>
                <c:pt idx="19">
                  <c:v>-11.017707879999998</c:v>
                </c:pt>
                <c:pt idx="20">
                  <c:v>-11.173436546666665</c:v>
                </c:pt>
                <c:pt idx="21">
                  <c:v>-10.603273946666665</c:v>
                </c:pt>
                <c:pt idx="22">
                  <c:v>-11.5199183</c:v>
                </c:pt>
                <c:pt idx="23">
                  <c:v>-11.265398375000002</c:v>
                </c:pt>
                <c:pt idx="24">
                  <c:v>-10.708256266666666</c:v>
                </c:pt>
                <c:pt idx="25">
                  <c:v>-10.984224475000001</c:v>
                </c:pt>
                <c:pt idx="26">
                  <c:v>-11.31213</c:v>
                </c:pt>
                <c:pt idx="27">
                  <c:v>-10.165766079999999</c:v>
                </c:pt>
                <c:pt idx="28">
                  <c:v>-11.428699699999999</c:v>
                </c:pt>
                <c:pt idx="29">
                  <c:v>-11.116040999999999</c:v>
                </c:pt>
                <c:pt idx="30">
                  <c:v>-10.832464146666664</c:v>
                </c:pt>
                <c:pt idx="31">
                  <c:v>-12.294519879999998</c:v>
                </c:pt>
                <c:pt idx="32">
                  <c:v>-12.306008</c:v>
                </c:pt>
                <c:pt idx="33">
                  <c:v>-11.47064185333333</c:v>
                </c:pt>
                <c:pt idx="34">
                  <c:v>-10.655357439999998</c:v>
                </c:pt>
                <c:pt idx="35">
                  <c:v>-12.53</c:v>
                </c:pt>
                <c:pt idx="36">
                  <c:v>-11.167918225000001</c:v>
                </c:pt>
                <c:pt idx="37">
                  <c:v>-10.7345603</c:v>
                </c:pt>
                <c:pt idx="38">
                  <c:v>-11.015777</c:v>
                </c:pt>
                <c:pt idx="39">
                  <c:v>-11.61</c:v>
                </c:pt>
                <c:pt idx="40">
                  <c:v>-11.7069896</c:v>
                </c:pt>
                <c:pt idx="41">
                  <c:v>-10.693743424999999</c:v>
                </c:pt>
                <c:pt idx="42">
                  <c:v>-11.452166399999999</c:v>
                </c:pt>
                <c:pt idx="43">
                  <c:v>-11.0064355</c:v>
                </c:pt>
                <c:pt idx="44">
                  <c:v>-12.325927800000001</c:v>
                </c:pt>
                <c:pt idx="45">
                  <c:v>-11.694550700000002</c:v>
                </c:pt>
                <c:pt idx="46">
                  <c:v>-11.558414519999999</c:v>
                </c:pt>
                <c:pt idx="47">
                  <c:v>-11.796744799999999</c:v>
                </c:pt>
                <c:pt idx="48">
                  <c:v>-11.06488141</c:v>
                </c:pt>
                <c:pt idx="49">
                  <c:v>-11.035693799999999</c:v>
                </c:pt>
                <c:pt idx="50">
                  <c:v>-11.209830650000001</c:v>
                </c:pt>
                <c:pt idx="51">
                  <c:v>-11.9055838</c:v>
                </c:pt>
                <c:pt idx="52">
                  <c:v>-12.11169501</c:v>
                </c:pt>
                <c:pt idx="53">
                  <c:v>-11.68556287</c:v>
                </c:pt>
                <c:pt idx="54">
                  <c:v>-10.57</c:v>
                </c:pt>
                <c:pt idx="55">
                  <c:v>-11.76</c:v>
                </c:pt>
                <c:pt idx="56">
                  <c:v>-11.166995</c:v>
                </c:pt>
                <c:pt idx="57">
                  <c:v>-13.18764163</c:v>
                </c:pt>
                <c:pt idx="58">
                  <c:v>-12.205760100000001</c:v>
                </c:pt>
                <c:pt idx="59">
                  <c:v>-11.1430928</c:v>
                </c:pt>
                <c:pt idx="60">
                  <c:v>-11.448661999999999</c:v>
                </c:pt>
                <c:pt idx="61" formatCode="General">
                  <c:v>-10.4</c:v>
                </c:pt>
              </c:numCache>
            </c:numRef>
          </c:yVal>
          <c:smooth val="0"/>
        </c:ser>
        <c:ser>
          <c:idx val="4"/>
          <c:order val="4"/>
          <c:tx>
            <c:strRef>
              <c:f>curvei_3!$Z$179</c:f>
              <c:strCache>
                <c:ptCount val="1"/>
                <c:pt idx="0">
                  <c:v>D2 sandstones</c:v>
                </c:pt>
              </c:strCache>
            </c:strRef>
          </c:tx>
          <c:spPr>
            <a:ln w="28575">
              <a:noFill/>
            </a:ln>
          </c:spPr>
          <c:marker>
            <c:symbol val="triangle"/>
            <c:size val="9"/>
            <c:spPr>
              <a:solidFill>
                <a:srgbClr val="00B050"/>
              </a:solidFill>
              <a:ln w="9525">
                <a:noFill/>
              </a:ln>
            </c:spPr>
          </c:marker>
          <c:xVal>
            <c:numRef>
              <c:f>(curvei_3!$O$165:$O$166,curvei_3!$O$173:$O$178,curvei_3!$O$179:$O$183,curvei_3!$O$185:$O$188,curvei_3!$O$190:$O$192,curvei_3!$O$193:$O$198,curvei_3!$O$200:$O$202)</c:f>
              <c:numCache>
                <c:formatCode>General</c:formatCode>
                <c:ptCount val="29"/>
                <c:pt idx="0">
                  <c:v>-82</c:v>
                </c:pt>
                <c:pt idx="1">
                  <c:v>-79</c:v>
                </c:pt>
                <c:pt idx="2" formatCode="0.0">
                  <c:v>-83.122989024999995</c:v>
                </c:pt>
                <c:pt idx="3" formatCode="0.0">
                  <c:v>-81.209807999999995</c:v>
                </c:pt>
                <c:pt idx="4" formatCode="0.0">
                  <c:v>-78.942747499999996</c:v>
                </c:pt>
                <c:pt idx="5" formatCode="0.00">
                  <c:v>-82.86664591249999</c:v>
                </c:pt>
                <c:pt idx="6" formatCode="0.00">
                  <c:v>-82.100300500000003</c:v>
                </c:pt>
                <c:pt idx="7" formatCode="0.0">
                  <c:v>-89.871010800000008</c:v>
                </c:pt>
                <c:pt idx="8" formatCode="0.0">
                  <c:v>-81.023402499999989</c:v>
                </c:pt>
                <c:pt idx="9" formatCode="0.00">
                  <c:v>-80.7574611</c:v>
                </c:pt>
                <c:pt idx="10" formatCode="0.0">
                  <c:v>-86.628999300000004</c:v>
                </c:pt>
                <c:pt idx="11" formatCode="0.0">
                  <c:v>-90.559749249999982</c:v>
                </c:pt>
                <c:pt idx="12" formatCode="0.0">
                  <c:v>-86.444724300000004</c:v>
                </c:pt>
                <c:pt idx="13" formatCode="0.0">
                  <c:v>-86.143193749999995</c:v>
                </c:pt>
                <c:pt idx="14" formatCode="0.0">
                  <c:v>-75.007599999999996</c:v>
                </c:pt>
                <c:pt idx="15" formatCode="0.0">
                  <c:v>-81.667002749999995</c:v>
                </c:pt>
                <c:pt idx="16" formatCode="0.0">
                  <c:v>-75.694735682312285</c:v>
                </c:pt>
                <c:pt idx="17" formatCode="0.0">
                  <c:v>-77.0297245</c:v>
                </c:pt>
                <c:pt idx="18" formatCode="0.00">
                  <c:v>-82.730747812499999</c:v>
                </c:pt>
                <c:pt idx="19" formatCode="0.0">
                  <c:v>-90.617600937500001</c:v>
                </c:pt>
                <c:pt idx="20" formatCode="0.0">
                  <c:v>-77.745390999999998</c:v>
                </c:pt>
                <c:pt idx="21" formatCode="0.0">
                  <c:v>-87.083052899999984</c:v>
                </c:pt>
                <c:pt idx="22" formatCode="0.0">
                  <c:v>-98.782311712500004</c:v>
                </c:pt>
                <c:pt idx="23" formatCode="0.00">
                  <c:v>-90.199075125000007</c:v>
                </c:pt>
                <c:pt idx="24" formatCode="0.0">
                  <c:v>-84.1078945</c:v>
                </c:pt>
                <c:pt idx="25" formatCode="0.0">
                  <c:v>-88.542019499999995</c:v>
                </c:pt>
                <c:pt idx="26" formatCode="0.0">
                  <c:v>-96.713264400000014</c:v>
                </c:pt>
                <c:pt idx="27" formatCode="0.0">
                  <c:v>-79.806723500000004</c:v>
                </c:pt>
                <c:pt idx="28" formatCode="0.0">
                  <c:v>-78.536755500000012</c:v>
                </c:pt>
              </c:numCache>
            </c:numRef>
          </c:xVal>
          <c:yVal>
            <c:numRef>
              <c:f>(curvei_3!$N$165:$N$166,curvei_3!$N$173:$N$178,curvei_3!$N$179:$N$183,curvei_3!$N$185:$N$187,curvei_3!$N$188,curvei_3!$N$190:$N$198,curvei_3!$N$200:$N$202)</c:f>
              <c:numCache>
                <c:formatCode>General</c:formatCode>
                <c:ptCount val="29"/>
                <c:pt idx="0">
                  <c:v>-11</c:v>
                </c:pt>
                <c:pt idx="1">
                  <c:v>-10.6</c:v>
                </c:pt>
                <c:pt idx="2" formatCode="0.00">
                  <c:v>-11.756228075000001</c:v>
                </c:pt>
                <c:pt idx="3" formatCode="0.00">
                  <c:v>-11.0951</c:v>
                </c:pt>
                <c:pt idx="4" formatCode="0.00">
                  <c:v>-10.7992475</c:v>
                </c:pt>
                <c:pt idx="5" formatCode="0.00">
                  <c:v>-11.50152735</c:v>
                </c:pt>
                <c:pt idx="6" formatCode="0.00">
                  <c:v>-11.4190978875</c:v>
                </c:pt>
                <c:pt idx="7" formatCode="0.00">
                  <c:v>-12.415986935000001</c:v>
                </c:pt>
                <c:pt idx="8" formatCode="0.00">
                  <c:v>-11.22602375</c:v>
                </c:pt>
                <c:pt idx="9" formatCode="0.00">
                  <c:v>-11.306246775000002</c:v>
                </c:pt>
                <c:pt idx="10" formatCode="0.00">
                  <c:v>-11.70407962</c:v>
                </c:pt>
                <c:pt idx="11" formatCode="0.00">
                  <c:v>-12.2416184</c:v>
                </c:pt>
                <c:pt idx="12" formatCode="0.00">
                  <c:v>-11.717288235</c:v>
                </c:pt>
                <c:pt idx="13" formatCode="0.00">
                  <c:v>-11.597334925</c:v>
                </c:pt>
                <c:pt idx="14" formatCode="0.00">
                  <c:v>-10.7472431</c:v>
                </c:pt>
                <c:pt idx="15" formatCode="0.00">
                  <c:v>-11.5067477</c:v>
                </c:pt>
                <c:pt idx="16" formatCode="0.00">
                  <c:v>-11.07</c:v>
                </c:pt>
                <c:pt idx="17" formatCode="0.00">
                  <c:v>-10.983094399999999</c:v>
                </c:pt>
                <c:pt idx="18" formatCode="0.00">
                  <c:v>-11.583687874999999</c:v>
                </c:pt>
                <c:pt idx="19" formatCode="0.0">
                  <c:v>-12.446104250000001</c:v>
                </c:pt>
                <c:pt idx="20" formatCode="0.00">
                  <c:v>-11.06998115</c:v>
                </c:pt>
                <c:pt idx="21" formatCode="0.00">
                  <c:v>-11.835918879999999</c:v>
                </c:pt>
                <c:pt idx="22" formatCode="0.0">
                  <c:v>-13.39898846875</c:v>
                </c:pt>
                <c:pt idx="23" formatCode="0.00">
                  <c:v>-12.244312649999999</c:v>
                </c:pt>
                <c:pt idx="24" formatCode="0.00">
                  <c:v>-11.561869100000001</c:v>
                </c:pt>
                <c:pt idx="25" formatCode="0.00">
                  <c:v>-12.156505544999998</c:v>
                </c:pt>
                <c:pt idx="26" formatCode="0.00">
                  <c:v>-13.141720090000002</c:v>
                </c:pt>
                <c:pt idx="27" formatCode="0.00">
                  <c:v>-11.0332872</c:v>
                </c:pt>
                <c:pt idx="28" formatCode="0.00">
                  <c:v>-10.907376800000002</c:v>
                </c:pt>
              </c:numCache>
            </c:numRef>
          </c:yVal>
          <c:smooth val="0"/>
        </c:ser>
        <c:ser>
          <c:idx val="5"/>
          <c:order val="5"/>
          <c:tx>
            <c:strRef>
              <c:f>curvei_3!$Z$153</c:f>
              <c:strCache>
                <c:ptCount val="1"/>
                <c:pt idx="0">
                  <c:v>D1-2 sandstones</c:v>
                </c:pt>
              </c:strCache>
            </c:strRef>
          </c:tx>
          <c:spPr>
            <a:ln w="28575">
              <a:noFill/>
            </a:ln>
          </c:spPr>
          <c:marker>
            <c:symbol val="square"/>
            <c:size val="8"/>
            <c:spPr>
              <a:solidFill>
                <a:srgbClr val="F6960A"/>
              </a:solidFill>
              <a:ln>
                <a:noFill/>
                <a:prstDash val="solid"/>
              </a:ln>
            </c:spPr>
          </c:marker>
          <c:xVal>
            <c:numRef>
              <c:f>curvei_3!$O$145:$O$154</c:f>
              <c:numCache>
                <c:formatCode>General</c:formatCode>
                <c:ptCount val="10"/>
                <c:pt idx="0">
                  <c:v>-85.7</c:v>
                </c:pt>
                <c:pt idx="1">
                  <c:v>-87</c:v>
                </c:pt>
                <c:pt idx="2">
                  <c:v>-85.5</c:v>
                </c:pt>
                <c:pt idx="3">
                  <c:v>-83.5</c:v>
                </c:pt>
                <c:pt idx="4" formatCode="0.0">
                  <c:v>-76.96780274999999</c:v>
                </c:pt>
                <c:pt idx="5" formatCode="0.0">
                  <c:v>-84.681127279534195</c:v>
                </c:pt>
                <c:pt idx="6" formatCode="0.0">
                  <c:v>-83.467139000000003</c:v>
                </c:pt>
                <c:pt idx="7" formatCode="0.0">
                  <c:v>-91.75824025</c:v>
                </c:pt>
                <c:pt idx="8" formatCode="0.0">
                  <c:v>-77.846433999999988</c:v>
                </c:pt>
                <c:pt idx="9" formatCode="0.0">
                  <c:v>-94.513905999999992</c:v>
                </c:pt>
              </c:numCache>
            </c:numRef>
          </c:xVal>
          <c:yVal>
            <c:numRef>
              <c:f>curvei_3!$N$145:$N$154</c:f>
              <c:numCache>
                <c:formatCode>General</c:formatCode>
                <c:ptCount val="10"/>
                <c:pt idx="0">
                  <c:v>-12.4</c:v>
                </c:pt>
                <c:pt idx="1">
                  <c:v>-12.3</c:v>
                </c:pt>
                <c:pt idx="2">
                  <c:v>-12.1</c:v>
                </c:pt>
                <c:pt idx="3">
                  <c:v>-11.37</c:v>
                </c:pt>
                <c:pt idx="4" formatCode="0.00">
                  <c:v>-10.904314699999999</c:v>
                </c:pt>
                <c:pt idx="5" formatCode="0.00">
                  <c:v>-11.654075546666665</c:v>
                </c:pt>
                <c:pt idx="6" formatCode="0.00">
                  <c:v>-11.5472351</c:v>
                </c:pt>
                <c:pt idx="7" formatCode="0.00">
                  <c:v>-12.281028750000001</c:v>
                </c:pt>
                <c:pt idx="8" formatCode="0.00">
                  <c:v>-10.976012100000002</c:v>
                </c:pt>
                <c:pt idx="9" formatCode="0.00">
                  <c:v>-12.550255999999997</c:v>
                </c:pt>
              </c:numCache>
            </c:numRef>
          </c:yVal>
          <c:smooth val="0"/>
        </c:ser>
        <c:ser>
          <c:idx val="6"/>
          <c:order val="6"/>
          <c:tx>
            <c:strRef>
              <c:f>curvei_3!$Z$121</c:f>
              <c:strCache>
                <c:ptCount val="1"/>
                <c:pt idx="0">
                  <c:v>Cm</c:v>
                </c:pt>
              </c:strCache>
            </c:strRef>
          </c:tx>
          <c:spPr>
            <a:ln w="28575">
              <a:noFill/>
            </a:ln>
          </c:spPr>
          <c:marker>
            <c:symbol val="diamond"/>
            <c:size val="9"/>
            <c:spPr>
              <a:solidFill>
                <a:srgbClr val="0070C0"/>
              </a:solidFill>
              <a:ln w="9525">
                <a:noFill/>
              </a:ln>
            </c:spPr>
          </c:marker>
          <c:xVal>
            <c:numRef>
              <c:f>curvei_3!$O$2:$O$6</c:f>
              <c:numCache>
                <c:formatCode>General</c:formatCode>
                <c:ptCount val="5"/>
                <c:pt idx="0">
                  <c:v>-42.3</c:v>
                </c:pt>
                <c:pt idx="1">
                  <c:v>-54.6</c:v>
                </c:pt>
                <c:pt idx="2" formatCode="0.0">
                  <c:v>-137.34493399999999</c:v>
                </c:pt>
                <c:pt idx="3" formatCode="0.0">
                  <c:v>-143.79925600000001</c:v>
                </c:pt>
                <c:pt idx="4" formatCode="0.0">
                  <c:v>-137.826801125</c:v>
                </c:pt>
              </c:numCache>
            </c:numRef>
          </c:xVal>
          <c:yVal>
            <c:numRef>
              <c:f>curvei_3!$N$2:$N$6</c:f>
              <c:numCache>
                <c:formatCode>0.00</c:formatCode>
                <c:ptCount val="5"/>
                <c:pt idx="0">
                  <c:v>-4.95</c:v>
                </c:pt>
                <c:pt idx="1">
                  <c:v>-6.92</c:v>
                </c:pt>
                <c:pt idx="2">
                  <c:v>-18.439496550000001</c:v>
                </c:pt>
                <c:pt idx="3">
                  <c:v>-19.079485575</c:v>
                </c:pt>
                <c:pt idx="4">
                  <c:v>-18.448558775000002</c:v>
                </c:pt>
              </c:numCache>
            </c:numRef>
          </c:yVal>
          <c:smooth val="0"/>
        </c:ser>
        <c:dLbls>
          <c:showLegendKey val="0"/>
          <c:showVal val="0"/>
          <c:showCatName val="0"/>
          <c:showSerName val="0"/>
          <c:showPercent val="0"/>
          <c:showBubbleSize val="0"/>
        </c:dLbls>
        <c:axId val="76818304"/>
        <c:axId val="76826496"/>
      </c:scatterChart>
      <c:valAx>
        <c:axId val="76818304"/>
        <c:scaling>
          <c:orientation val="minMax"/>
          <c:max val="-30"/>
          <c:min val="-1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76826496"/>
        <c:crosses val="autoZero"/>
        <c:crossBetween val="midCat"/>
      </c:valAx>
      <c:valAx>
        <c:axId val="76826496"/>
        <c:scaling>
          <c:orientation val="minMax"/>
          <c:max val="-2"/>
          <c:min val="-22"/>
        </c:scaling>
        <c:delete val="0"/>
        <c:axPos val="l"/>
        <c:numFmt formatCode="General" sourceLinked="1"/>
        <c:majorTickMark val="in"/>
        <c:minorTickMark val="none"/>
        <c:tickLblPos val="high"/>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lv-LV"/>
          </a:p>
        </c:txPr>
        <c:crossAx val="76818304"/>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lv-LV"/>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0.02565</cdr:x>
      <cdr:y>0.30463</cdr:y>
    </cdr:from>
    <cdr:to>
      <cdr:x>0.10448</cdr:x>
      <cdr:y>0.54842</cdr:y>
    </cdr:to>
    <cdr:sp macro="" textlink="">
      <cdr:nvSpPr>
        <cdr:cNvPr id="2" name="Rectangle 1"/>
        <cdr:cNvSpPr>
          <a:spLocks xmlns:a="http://schemas.openxmlformats.org/drawingml/2006/main" noChangeArrowheads="1"/>
        </cdr:cNvSpPr>
      </cdr:nvSpPr>
      <cdr:spPr bwMode="auto">
        <a:xfrm xmlns:a="http://schemas.openxmlformats.org/drawingml/2006/main">
          <a:off x="130218" y="1061369"/>
          <a:ext cx="400110" cy="84939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vert270" wrap="square">
          <a:spAutoFit/>
        </a:bodyPr>
        <a:lstStyle xmlns:a="http://schemas.openxmlformats.org/drawingml/2006/main">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lv-LV" sz="1400" dirty="0" smtClean="0"/>
            <a:t>ᵹ</a:t>
          </a:r>
          <a:r>
            <a:rPr lang="lv-LV" sz="1400" baseline="30000" dirty="0" smtClean="0"/>
            <a:t>18</a:t>
          </a:r>
          <a:r>
            <a:rPr lang="lv-LV" sz="1400" dirty="0" smtClean="0"/>
            <a:t>O, ‰</a:t>
          </a:r>
          <a:endParaRPr lang="lv-LV"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7123E3-5CB2-4BEB-8EE6-F3CE3876ECC5}" type="datetimeFigureOut">
              <a:rPr lang="lv-LV"/>
              <a:pPr>
                <a:defRPr/>
              </a:pPr>
              <a:t>2012-11-29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C8B50CA-DDEF-4C98-A2FC-2B957546A1A5}" type="slidenum">
              <a:rPr lang="lv-LV"/>
              <a:pPr>
                <a:defRPr/>
              </a:pPr>
              <a:t>‹#›</a:t>
            </a:fld>
            <a:endParaRPr lang="lv-LV"/>
          </a:p>
        </p:txBody>
      </p:sp>
    </p:spTree>
    <p:extLst>
      <p:ext uri="{BB962C8B-B14F-4D97-AF65-F5344CB8AC3E}">
        <p14:creationId xmlns:p14="http://schemas.microsoft.com/office/powerpoint/2010/main" val="444928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D602CA-7658-435E-B4D2-B820DF125072}" type="slidenum">
              <a:rPr lang="lv-LV" smtClean="0"/>
              <a:pPr eaLnBrk="1" hangingPunct="1"/>
              <a:t>1</a:t>
            </a:fld>
            <a:endParaRPr lang="lv-LV"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10</a:t>
            </a:fld>
            <a:endParaRPr lang="lv-LV"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11</a:t>
            </a:fld>
            <a:endParaRPr lang="lv-LV"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12</a:t>
            </a:fld>
            <a:endParaRPr lang="lv-LV"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13</a:t>
            </a:fld>
            <a:endParaRPr lang="lv-LV"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14</a:t>
            </a:fld>
            <a:endParaRPr lang="lv-LV"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15</a:t>
            </a:fld>
            <a:endParaRPr lang="lv-LV"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16</a:t>
            </a:fld>
            <a:endParaRPr lang="lv-LV"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17</a:t>
            </a:fld>
            <a:endParaRPr lang="lv-LV"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18</a:t>
            </a:fld>
            <a:endParaRPr lang="lv-LV"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D602CA-7658-435E-B4D2-B820DF125072}" type="slidenum">
              <a:rPr lang="lv-LV" smtClean="0"/>
              <a:pPr eaLnBrk="1" hangingPunct="1"/>
              <a:t>19</a:t>
            </a:fld>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2</a:t>
            </a:fld>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solidFill>
                  <a:prstClr val="black"/>
                </a:solidFill>
              </a:rPr>
              <a:pPr eaLnBrk="1" hangingPunct="1"/>
              <a:t>3</a:t>
            </a:fld>
            <a:endParaRPr lang="lv-LV"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solidFill>
                  <a:prstClr val="black"/>
                </a:solidFill>
              </a:rPr>
              <a:pPr eaLnBrk="1" hangingPunct="1"/>
              <a:t>4</a:t>
            </a:fld>
            <a:endParaRPr lang="lv-LV"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5</a:t>
            </a:fld>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6</a:t>
            </a:fld>
            <a:endParaRPr 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7</a:t>
            </a:fld>
            <a:endParaRPr lang="lv-LV"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8</a:t>
            </a:fld>
            <a:endParaRPr lang="lv-LV"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36B9F8-B9EB-4254-80F8-E38EA542610C}" type="slidenum">
              <a:rPr lang="lv-LV" smtClean="0"/>
              <a:pPr eaLnBrk="1" hangingPunct="1"/>
              <a:t>9</a:t>
            </a:fld>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186F9B77-B114-4736-AB2B-8A216ECADD68}" type="slidenum">
              <a:rPr lang="lv-LV"/>
              <a:pPr>
                <a:defRPr/>
              </a:pPr>
              <a:t>‹#›</a:t>
            </a:fld>
            <a:endParaRPr lang="lv-LV"/>
          </a:p>
        </p:txBody>
      </p:sp>
    </p:spTree>
    <p:extLst>
      <p:ext uri="{BB962C8B-B14F-4D97-AF65-F5344CB8AC3E}">
        <p14:creationId xmlns:p14="http://schemas.microsoft.com/office/powerpoint/2010/main" val="218552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649BB3F9-62B2-46CE-A1B7-9CAD2C2F6472}" type="slidenum">
              <a:rPr lang="lv-LV"/>
              <a:pPr>
                <a:defRPr/>
              </a:pPr>
              <a:t>‹#›</a:t>
            </a:fld>
            <a:endParaRPr lang="lv-LV"/>
          </a:p>
        </p:txBody>
      </p:sp>
    </p:spTree>
    <p:extLst>
      <p:ext uri="{BB962C8B-B14F-4D97-AF65-F5344CB8AC3E}">
        <p14:creationId xmlns:p14="http://schemas.microsoft.com/office/powerpoint/2010/main" val="40513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9D3245EC-BE38-4EA7-BFE6-1265E164A433}" type="slidenum">
              <a:rPr lang="lv-LV"/>
              <a:pPr>
                <a:defRPr/>
              </a:pPr>
              <a:t>‹#›</a:t>
            </a:fld>
            <a:endParaRPr lang="lv-LV"/>
          </a:p>
        </p:txBody>
      </p:sp>
    </p:spTree>
    <p:extLst>
      <p:ext uri="{BB962C8B-B14F-4D97-AF65-F5344CB8AC3E}">
        <p14:creationId xmlns:p14="http://schemas.microsoft.com/office/powerpoint/2010/main" val="16864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lv-LV"/>
          </a:p>
        </p:txBody>
      </p:sp>
      <p:sp>
        <p:nvSpPr>
          <p:cNvPr id="3" name="Table Placeholder 2"/>
          <p:cNvSpPr>
            <a:spLocks noGrp="1"/>
          </p:cNvSpPr>
          <p:nvPr>
            <p:ph type="tbl" idx="1"/>
          </p:nvPr>
        </p:nvSpPr>
        <p:spPr>
          <a:xfrm>
            <a:off x="457200" y="1600200"/>
            <a:ext cx="8229600" cy="4525963"/>
          </a:xfrm>
        </p:spPr>
        <p:txBody>
          <a:bodyPr/>
          <a:lstStyle/>
          <a:p>
            <a:pPr lvl="0"/>
            <a:endParaRPr lang="lv-LV"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EC0E1FF8-1CA0-4454-9D9E-11E342C6C487}" type="slidenum">
              <a:rPr lang="lv-LV"/>
              <a:pPr>
                <a:defRPr/>
              </a:pPr>
              <a:t>‹#›</a:t>
            </a:fld>
            <a:endParaRPr lang="lv-LV"/>
          </a:p>
        </p:txBody>
      </p:sp>
    </p:spTree>
    <p:extLst>
      <p:ext uri="{BB962C8B-B14F-4D97-AF65-F5344CB8AC3E}">
        <p14:creationId xmlns:p14="http://schemas.microsoft.com/office/powerpoint/2010/main" val="284639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572B7F27-88CB-49A2-B32A-6B7AE87C7266}" type="slidenum">
              <a:rPr lang="lv-LV"/>
              <a:pPr>
                <a:defRPr/>
              </a:pPr>
              <a:t>‹#›</a:t>
            </a:fld>
            <a:endParaRPr lang="lv-LV"/>
          </a:p>
        </p:txBody>
      </p:sp>
    </p:spTree>
    <p:extLst>
      <p:ext uri="{BB962C8B-B14F-4D97-AF65-F5344CB8AC3E}">
        <p14:creationId xmlns:p14="http://schemas.microsoft.com/office/powerpoint/2010/main" val="39720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14C6ECF1-2353-428B-B94D-F73718F64F30}" type="slidenum">
              <a:rPr lang="lv-LV"/>
              <a:pPr>
                <a:defRPr/>
              </a:pPr>
              <a:t>‹#›</a:t>
            </a:fld>
            <a:endParaRPr lang="lv-LV"/>
          </a:p>
        </p:txBody>
      </p:sp>
    </p:spTree>
    <p:extLst>
      <p:ext uri="{BB962C8B-B14F-4D97-AF65-F5344CB8AC3E}">
        <p14:creationId xmlns:p14="http://schemas.microsoft.com/office/powerpoint/2010/main" val="344130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ED163E78-5CDB-481B-83FA-D7D2EEB88B4B}" type="slidenum">
              <a:rPr lang="lv-LV"/>
              <a:pPr>
                <a:defRPr/>
              </a:pPr>
              <a:t>‹#›</a:t>
            </a:fld>
            <a:endParaRPr lang="lv-LV"/>
          </a:p>
        </p:txBody>
      </p:sp>
    </p:spTree>
    <p:extLst>
      <p:ext uri="{BB962C8B-B14F-4D97-AF65-F5344CB8AC3E}">
        <p14:creationId xmlns:p14="http://schemas.microsoft.com/office/powerpoint/2010/main" val="272935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E0471736-88EF-4EE1-BA65-8CDF377DD884}" type="slidenum">
              <a:rPr lang="lv-LV"/>
              <a:pPr>
                <a:defRPr/>
              </a:pPr>
              <a:t>‹#›</a:t>
            </a:fld>
            <a:endParaRPr lang="lv-LV"/>
          </a:p>
        </p:txBody>
      </p:sp>
    </p:spTree>
    <p:extLst>
      <p:ext uri="{BB962C8B-B14F-4D97-AF65-F5344CB8AC3E}">
        <p14:creationId xmlns:p14="http://schemas.microsoft.com/office/powerpoint/2010/main" val="101938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A01444F6-F6D3-4765-9F57-BA17444AB210}" type="slidenum">
              <a:rPr lang="lv-LV"/>
              <a:pPr>
                <a:defRPr/>
              </a:pPr>
              <a:t>‹#›</a:t>
            </a:fld>
            <a:endParaRPr lang="lv-LV"/>
          </a:p>
        </p:txBody>
      </p:sp>
    </p:spTree>
    <p:extLst>
      <p:ext uri="{BB962C8B-B14F-4D97-AF65-F5344CB8AC3E}">
        <p14:creationId xmlns:p14="http://schemas.microsoft.com/office/powerpoint/2010/main" val="270638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751B2009-2DF3-40DC-926F-1799E12EB208}" type="slidenum">
              <a:rPr lang="lv-LV"/>
              <a:pPr>
                <a:defRPr/>
              </a:pPr>
              <a:t>‹#›</a:t>
            </a:fld>
            <a:endParaRPr lang="lv-LV"/>
          </a:p>
        </p:txBody>
      </p:sp>
    </p:spTree>
    <p:extLst>
      <p:ext uri="{BB962C8B-B14F-4D97-AF65-F5344CB8AC3E}">
        <p14:creationId xmlns:p14="http://schemas.microsoft.com/office/powerpoint/2010/main" val="200739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FAA6F993-75CA-4919-9655-92740FC8469D}" type="slidenum">
              <a:rPr lang="lv-LV"/>
              <a:pPr>
                <a:defRPr/>
              </a:pPr>
              <a:t>‹#›</a:t>
            </a:fld>
            <a:endParaRPr lang="lv-LV"/>
          </a:p>
        </p:txBody>
      </p:sp>
    </p:spTree>
    <p:extLst>
      <p:ext uri="{BB962C8B-B14F-4D97-AF65-F5344CB8AC3E}">
        <p14:creationId xmlns:p14="http://schemas.microsoft.com/office/powerpoint/2010/main" val="320959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BDCDD150-53D2-4635-BFDE-618D94532D12}" type="slidenum">
              <a:rPr lang="lv-LV"/>
              <a:pPr>
                <a:defRPr/>
              </a:pPr>
              <a:t>‹#›</a:t>
            </a:fld>
            <a:endParaRPr lang="lv-LV"/>
          </a:p>
        </p:txBody>
      </p:sp>
    </p:spTree>
    <p:extLst>
      <p:ext uri="{BB962C8B-B14F-4D97-AF65-F5344CB8AC3E}">
        <p14:creationId xmlns:p14="http://schemas.microsoft.com/office/powerpoint/2010/main" val="353819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AE3081E-9C3C-4345-B628-1DF8C2958804}"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2051"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solidFill>
                  <a:srgbClr val="003366"/>
                </a:solidFill>
              </a:rPr>
              <a:t>ESF Project </a:t>
            </a:r>
            <a:r>
              <a:rPr lang="en-GB" sz="1000" b="1" dirty="0">
                <a:solidFill>
                  <a:srgbClr val="003366"/>
                </a:solidFill>
              </a:rPr>
              <a:t>„Establishment of interdisciplinary scientist group </a:t>
            </a:r>
            <a:endParaRPr lang="lv-LV" sz="1000" b="1" dirty="0">
              <a:solidFill>
                <a:srgbClr val="003366"/>
              </a:solidFill>
            </a:endParaRPr>
          </a:p>
          <a:p>
            <a:pPr eaLnBrk="1" hangingPunct="1"/>
            <a:r>
              <a:rPr lang="en-GB" sz="1000" b="1" dirty="0">
                <a:solidFill>
                  <a:srgbClr val="003366"/>
                </a:solidFill>
              </a:rPr>
              <a:t>and modelling system for groundwater research”</a:t>
            </a:r>
            <a:endParaRPr lang="lv-LV" sz="1000" b="1" dirty="0">
              <a:solidFill>
                <a:srgbClr val="003366"/>
              </a:solidFill>
            </a:endParaRPr>
          </a:p>
          <a:p>
            <a:pPr eaLnBrk="1" hangingPunct="1"/>
            <a:r>
              <a:rPr lang="lv-LV" sz="1000" dirty="0">
                <a:solidFill>
                  <a:srgbClr val="003366"/>
                </a:solidFill>
              </a:rPr>
              <a:t>Project number  2009/0212/1DP/1.1.1.2.0/09/APIA/VIAA/060</a:t>
            </a:r>
          </a:p>
        </p:txBody>
      </p:sp>
      <p:pic>
        <p:nvPicPr>
          <p:cNvPr id="2052" name="Picture 5" descr="logo_verticalll_si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0" y="-1"/>
            <a:ext cx="9144000" cy="25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2054"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4" name="TextBox 2"/>
          <p:cNvSpPr txBox="1">
            <a:spLocks noChangeArrowheads="1"/>
          </p:cNvSpPr>
          <p:nvPr/>
        </p:nvSpPr>
        <p:spPr bwMode="auto">
          <a:xfrm>
            <a:off x="227226" y="3713331"/>
            <a:ext cx="43066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lv-LV" sz="2400" dirty="0" smtClean="0"/>
              <a:t>Alise Babre</a:t>
            </a:r>
          </a:p>
          <a:p>
            <a:r>
              <a:rPr lang="lv-LV" dirty="0" smtClean="0"/>
              <a:t>Ģeogrāfijas un Zemes Zinātņu Fakultāte</a:t>
            </a:r>
          </a:p>
          <a:p>
            <a:r>
              <a:rPr lang="lv-LV" dirty="0" smtClean="0"/>
              <a:t>Latvijas Universitāte</a:t>
            </a:r>
          </a:p>
          <a:p>
            <a:endParaRPr lang="lv-LV" dirty="0" smtClean="0"/>
          </a:p>
          <a:p>
            <a:r>
              <a:rPr lang="lv-LV" dirty="0" smtClean="0"/>
              <a:t>29.11.2012</a:t>
            </a:r>
          </a:p>
        </p:txBody>
      </p:sp>
      <p:sp>
        <p:nvSpPr>
          <p:cNvPr id="2" name="Rectangle 1"/>
          <p:cNvSpPr/>
          <p:nvPr/>
        </p:nvSpPr>
        <p:spPr>
          <a:xfrm>
            <a:off x="175913" y="548680"/>
            <a:ext cx="8771260" cy="1569660"/>
          </a:xfrm>
          <a:prstGeom prst="rect">
            <a:avLst/>
          </a:prstGeom>
        </p:spPr>
        <p:txBody>
          <a:bodyPr wrap="square">
            <a:spAutoFit/>
          </a:bodyPr>
          <a:lstStyle/>
          <a:p>
            <a:pPr algn="ctr"/>
            <a:r>
              <a:rPr lang="lv-LV" sz="3200" b="1" cap="all" dirty="0" smtClean="0">
                <a:solidFill>
                  <a:srgbClr val="002060"/>
                </a:solidFill>
                <a:effectLst>
                  <a:outerShdw blurRad="38100" dist="38100" dir="2700000" algn="tl">
                    <a:srgbClr val="000000">
                      <a:alpha val="43137"/>
                    </a:srgbClr>
                  </a:outerShdw>
                </a:effectLst>
                <a:latin typeface="+mj-lt"/>
                <a:cs typeface="Times New Roman" pitchFamily="18" charset="0"/>
              </a:rPr>
              <a:t>Pazemes ūdens papildināšanās un atjaunošanās mehānismi</a:t>
            </a:r>
            <a:br>
              <a:rPr lang="lv-LV" sz="3200" b="1" cap="all" dirty="0" smtClean="0">
                <a:solidFill>
                  <a:srgbClr val="002060"/>
                </a:solidFill>
                <a:effectLst>
                  <a:outerShdw blurRad="38100" dist="38100" dir="2700000" algn="tl">
                    <a:srgbClr val="000000">
                      <a:alpha val="43137"/>
                    </a:srgbClr>
                  </a:outerShdw>
                </a:effectLst>
                <a:latin typeface="+mj-lt"/>
                <a:cs typeface="Times New Roman" pitchFamily="18" charset="0"/>
              </a:rPr>
            </a:br>
            <a:r>
              <a:rPr lang="lv-LV" sz="3200" b="1" cap="all" dirty="0" smtClean="0">
                <a:solidFill>
                  <a:srgbClr val="002060"/>
                </a:solidFill>
                <a:effectLst>
                  <a:outerShdw blurRad="38100" dist="38100" dir="2700000" algn="tl">
                    <a:srgbClr val="000000">
                      <a:alpha val="43137"/>
                    </a:srgbClr>
                  </a:outerShdw>
                </a:effectLst>
                <a:latin typeface="+mj-lt"/>
                <a:cs typeface="Times New Roman" pitchFamily="18" charset="0"/>
              </a:rPr>
              <a:t>Baltijas artēziskajā baseinā</a:t>
            </a:r>
            <a:endParaRPr lang="lv-LV" sz="3200" b="1" cap="all" dirty="0">
              <a:solidFill>
                <a:srgbClr val="002060"/>
              </a:solidFill>
              <a:effectLst>
                <a:outerShdw blurRad="38100" dist="38100" dir="2700000" algn="tl">
                  <a:srgbClr val="000000">
                    <a:alpha val="43137"/>
                  </a:srgbClr>
                </a:outerShdw>
              </a:effectLst>
              <a:latin typeface="+mj-lt"/>
            </a:endParaRPr>
          </a:p>
        </p:txBody>
      </p:sp>
      <p:grpSp>
        <p:nvGrpSpPr>
          <p:cNvPr id="11" name="Group 123"/>
          <p:cNvGrpSpPr>
            <a:grpSpLocks/>
          </p:cNvGrpSpPr>
          <p:nvPr/>
        </p:nvGrpSpPr>
        <p:grpSpPr bwMode="auto">
          <a:xfrm>
            <a:off x="0" y="5287963"/>
            <a:ext cx="5448300" cy="1028700"/>
            <a:chOff x="2220" y="13560"/>
            <a:chExt cx="8580" cy="1620"/>
          </a:xfrm>
        </p:grpSpPr>
        <p:pic>
          <p:nvPicPr>
            <p:cNvPr id="12"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 y="13560"/>
              <a:ext cx="1911" cy="11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5" descr="ES_divkrasai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 y="13560"/>
              <a:ext cx="1378"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0" y="13560"/>
              <a:ext cx="1610"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7"/>
            <p:cNvSpPr txBox="1">
              <a:spLocks noChangeArrowheads="1"/>
            </p:cNvSpPr>
            <p:nvPr/>
          </p:nvSpPr>
          <p:spPr bwMode="auto">
            <a:xfrm>
              <a:off x="3780" y="14820"/>
              <a:ext cx="558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lv-LV" sz="1200" b="1">
                  <a:solidFill>
                    <a:srgbClr val="003366"/>
                  </a:solidFill>
                  <a:effectLst/>
                </a:rPr>
                <a:t>  INVESTING IN YOUR FUTURE</a:t>
              </a:r>
            </a:p>
            <a:p>
              <a:pPr eaLnBrk="1" hangingPunct="1"/>
              <a:endParaRPr lang="lv-LV">
                <a:effectLst/>
              </a:endParaRPr>
            </a:p>
          </p:txBody>
        </p:sp>
        <p:pic>
          <p:nvPicPr>
            <p:cNvPr id="17" name="Picture 1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0" y="13560"/>
              <a:ext cx="3373" cy="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257" y="692696"/>
            <a:ext cx="6554071" cy="5871550"/>
          </a:xfrm>
          <a:prstGeom prst="rect">
            <a:avLst/>
          </a:prstGeom>
        </p:spPr>
      </p:pic>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10</a:t>
            </a:fld>
            <a:endParaRPr lang="lv-LV"/>
          </a:p>
        </p:txBody>
      </p:sp>
      <p:sp>
        <p:nvSpPr>
          <p:cNvPr id="17"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18" name="TextBox 1"/>
          <p:cNvSpPr txBox="1">
            <a:spLocks noChangeArrowheads="1"/>
          </p:cNvSpPr>
          <p:nvPr/>
        </p:nvSpPr>
        <p:spPr bwMode="auto">
          <a:xfrm>
            <a:off x="173636" y="107921"/>
            <a:ext cx="8441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ᵹ18O izplatība D</a:t>
            </a:r>
            <a:r>
              <a:rPr lang="lv-LV" sz="3200" b="1" baseline="-25000" dirty="0" smtClean="0">
                <a:solidFill>
                  <a:schemeClr val="accent2">
                    <a:lumMod val="75000"/>
                  </a:schemeClr>
                </a:solidFill>
                <a:effectLst>
                  <a:outerShdw blurRad="50800" dist="38100" dir="5400000" algn="t" rotWithShape="0">
                    <a:prstClr val="black">
                      <a:alpha val="40000"/>
                    </a:prstClr>
                  </a:outerShdw>
                </a:effectLst>
              </a:rPr>
              <a:t>3</a:t>
            </a:r>
            <a:r>
              <a:rPr lang="lv-LV" sz="3200" b="1" dirty="0" smtClean="0">
                <a:solidFill>
                  <a:schemeClr val="accent2">
                    <a:lumMod val="75000"/>
                  </a:schemeClr>
                </a:solidFill>
                <a:effectLst>
                  <a:outerShdw blurRad="50800" dist="38100" dir="5400000" algn="t" rotWithShape="0">
                    <a:prstClr val="black">
                      <a:alpha val="40000"/>
                    </a:prstClr>
                  </a:outerShdw>
                </a:effectLst>
              </a:rPr>
              <a:t> smilšakmeņu horizontos</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65613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23" y="617330"/>
            <a:ext cx="7671652" cy="6240670"/>
          </a:xfrm>
          <a:prstGeom prst="rect">
            <a:avLst/>
          </a:prstGeom>
        </p:spPr>
      </p:pic>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5" name="Slide Number Placeholder 4"/>
          <p:cNvSpPr>
            <a:spLocks noGrp="1"/>
          </p:cNvSpPr>
          <p:nvPr>
            <p:ph type="sldNum" sz="quarter" idx="12"/>
          </p:nvPr>
        </p:nvSpPr>
        <p:spPr/>
        <p:txBody>
          <a:bodyPr/>
          <a:lstStyle/>
          <a:p>
            <a:pPr>
              <a:defRPr/>
            </a:pPr>
            <a:fld id="{751B2009-2DF3-40DC-926F-1799E12EB208}" type="slidenum">
              <a:rPr lang="lv-LV" smtClean="0"/>
              <a:pPr>
                <a:defRPr/>
              </a:pPr>
              <a:t>11</a:t>
            </a:fld>
            <a:endParaRPr lang="lv-LV"/>
          </a:p>
        </p:txBody>
      </p:sp>
      <p:sp>
        <p:nvSpPr>
          <p:cNvPr id="17"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18" name="TextBox 1"/>
          <p:cNvSpPr txBox="1">
            <a:spLocks noChangeArrowheads="1"/>
          </p:cNvSpPr>
          <p:nvPr/>
        </p:nvSpPr>
        <p:spPr bwMode="auto">
          <a:xfrm>
            <a:off x="173636" y="107921"/>
            <a:ext cx="8441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a:solidFill>
                  <a:schemeClr val="accent2">
                    <a:lumMod val="75000"/>
                  </a:schemeClr>
                </a:solidFill>
                <a:effectLst>
                  <a:outerShdw blurRad="50800" dist="38100" dir="5400000" algn="t" rotWithShape="0">
                    <a:prstClr val="black">
                      <a:alpha val="40000"/>
                    </a:prstClr>
                  </a:outerShdw>
                </a:effectLst>
              </a:rPr>
              <a:t>ᵹ18O izplatība </a:t>
            </a:r>
            <a:r>
              <a:rPr lang="lv-LV" sz="3200" b="1" dirty="0" smtClean="0">
                <a:solidFill>
                  <a:schemeClr val="accent2">
                    <a:lumMod val="75000"/>
                  </a:schemeClr>
                </a:solidFill>
                <a:effectLst>
                  <a:outerShdw blurRad="50800" dist="38100" dir="5400000" algn="t" rotWithShape="0">
                    <a:prstClr val="black">
                      <a:alpha val="40000"/>
                    </a:prstClr>
                  </a:outerShdw>
                </a:effectLst>
              </a:rPr>
              <a:t>D</a:t>
            </a:r>
            <a:r>
              <a:rPr lang="lv-LV" sz="3200" b="1" baseline="-25000" dirty="0" smtClean="0">
                <a:solidFill>
                  <a:schemeClr val="accent2">
                    <a:lumMod val="75000"/>
                  </a:schemeClr>
                </a:solidFill>
                <a:effectLst>
                  <a:outerShdw blurRad="50800" dist="38100" dir="5400000" algn="t" rotWithShape="0">
                    <a:prstClr val="black">
                      <a:alpha val="40000"/>
                    </a:prstClr>
                  </a:outerShdw>
                </a:effectLst>
              </a:rPr>
              <a:t>2</a:t>
            </a:r>
            <a:r>
              <a:rPr lang="lv-LV" sz="3200" b="1" dirty="0" smtClean="0">
                <a:solidFill>
                  <a:schemeClr val="accent2">
                    <a:lumMod val="75000"/>
                  </a:schemeClr>
                </a:solidFill>
                <a:effectLst>
                  <a:outerShdw blurRad="50800" dist="38100" dir="5400000" algn="t" rotWithShape="0">
                    <a:prstClr val="black">
                      <a:alpha val="40000"/>
                    </a:prstClr>
                  </a:outerShdw>
                </a:effectLst>
              </a:rPr>
              <a:t> </a:t>
            </a:r>
            <a:r>
              <a:rPr lang="lv-LV" sz="3200" b="1" dirty="0">
                <a:solidFill>
                  <a:schemeClr val="accent2">
                    <a:lumMod val="75000"/>
                  </a:schemeClr>
                </a:solidFill>
                <a:effectLst>
                  <a:outerShdw blurRad="50800" dist="38100" dir="5400000" algn="t" rotWithShape="0">
                    <a:prstClr val="black">
                      <a:alpha val="40000"/>
                    </a:prstClr>
                  </a:outerShdw>
                </a:effectLst>
              </a:rPr>
              <a:t>smilšakmeņu horizontos</a:t>
            </a:r>
          </a:p>
        </p:txBody>
      </p:sp>
    </p:spTree>
    <p:extLst>
      <p:ext uri="{BB962C8B-B14F-4D97-AF65-F5344CB8AC3E}">
        <p14:creationId xmlns:p14="http://schemas.microsoft.com/office/powerpoint/2010/main" val="2599589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40" y="575646"/>
            <a:ext cx="7779792" cy="6099513"/>
          </a:xfrm>
          <a:prstGeom prst="rect">
            <a:avLst/>
          </a:prstGeom>
        </p:spPr>
      </p:pic>
      <p:sp>
        <p:nvSpPr>
          <p:cNvPr id="21"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4" name="Slide Number Placeholder 3"/>
          <p:cNvSpPr>
            <a:spLocks noGrp="1"/>
          </p:cNvSpPr>
          <p:nvPr>
            <p:ph type="sldNum" sz="quarter" idx="12"/>
          </p:nvPr>
        </p:nvSpPr>
        <p:spPr/>
        <p:txBody>
          <a:bodyPr/>
          <a:lstStyle/>
          <a:p>
            <a:pPr>
              <a:defRPr/>
            </a:pPr>
            <a:fld id="{751B2009-2DF3-40DC-926F-1799E12EB208}" type="slidenum">
              <a:rPr lang="lv-LV" smtClean="0"/>
              <a:pPr>
                <a:defRPr/>
              </a:pPr>
              <a:t>12</a:t>
            </a:fld>
            <a:endParaRPr lang="lv-LV"/>
          </a:p>
        </p:txBody>
      </p:sp>
      <p:sp>
        <p:nvSpPr>
          <p:cNvPr id="22" name="TextBox 1"/>
          <p:cNvSpPr txBox="1">
            <a:spLocks noChangeArrowheads="1"/>
          </p:cNvSpPr>
          <p:nvPr/>
        </p:nvSpPr>
        <p:spPr bwMode="auto">
          <a:xfrm>
            <a:off x="35495" y="107921"/>
            <a:ext cx="8710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ᵹ18O izplatība D</a:t>
            </a:r>
            <a:r>
              <a:rPr lang="lv-LV" sz="3200" b="1" baseline="-25000" dirty="0" smtClean="0">
                <a:solidFill>
                  <a:schemeClr val="accent2">
                    <a:lumMod val="75000"/>
                  </a:schemeClr>
                </a:solidFill>
                <a:effectLst>
                  <a:outerShdw blurRad="50800" dist="38100" dir="5400000" algn="t" rotWithShape="0">
                    <a:prstClr val="black">
                      <a:alpha val="40000"/>
                    </a:prstClr>
                  </a:outerShdw>
                </a:effectLst>
              </a:rPr>
              <a:t>1-2 </a:t>
            </a:r>
            <a:r>
              <a:rPr lang="lv-LV" sz="3200" b="1" dirty="0">
                <a:solidFill>
                  <a:schemeClr val="accent2">
                    <a:lumMod val="75000"/>
                  </a:schemeClr>
                </a:solidFill>
                <a:effectLst>
                  <a:outerShdw blurRad="50800" dist="38100" dir="5400000" algn="t" rotWithShape="0">
                    <a:prstClr val="black">
                      <a:alpha val="40000"/>
                    </a:prstClr>
                  </a:outerShdw>
                </a:effectLst>
              </a:rPr>
              <a:t> </a:t>
            </a:r>
            <a:r>
              <a:rPr lang="lv-LV" sz="3200" b="1" dirty="0" smtClean="0">
                <a:solidFill>
                  <a:schemeClr val="accent2">
                    <a:lumMod val="75000"/>
                  </a:schemeClr>
                </a:solidFill>
                <a:effectLst>
                  <a:outerShdw blurRad="50800" dist="38100" dir="5400000" algn="t" rotWithShape="0">
                    <a:prstClr val="black">
                      <a:alpha val="40000"/>
                    </a:prstClr>
                  </a:outerShdw>
                </a:effectLst>
              </a:rPr>
              <a:t>PŪ kompleksā</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4000921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5" y="642558"/>
            <a:ext cx="7472387" cy="6215442"/>
          </a:xfrm>
          <a:prstGeom prst="rect">
            <a:avLst/>
          </a:prstGeom>
        </p:spPr>
      </p:pic>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4" name="Slide Number Placeholder 3"/>
          <p:cNvSpPr>
            <a:spLocks noGrp="1"/>
          </p:cNvSpPr>
          <p:nvPr>
            <p:ph type="sldNum" sz="quarter" idx="12"/>
          </p:nvPr>
        </p:nvSpPr>
        <p:spPr/>
        <p:txBody>
          <a:bodyPr/>
          <a:lstStyle/>
          <a:p>
            <a:pPr>
              <a:defRPr/>
            </a:pPr>
            <a:fld id="{751B2009-2DF3-40DC-926F-1799E12EB208}" type="slidenum">
              <a:rPr lang="lv-LV" smtClean="0"/>
              <a:pPr>
                <a:defRPr/>
              </a:pPr>
              <a:t>13</a:t>
            </a:fld>
            <a:endParaRPr lang="lv-LV"/>
          </a:p>
        </p:txBody>
      </p:sp>
      <p:sp>
        <p:nvSpPr>
          <p:cNvPr id="18"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20" name="TextBox 1"/>
          <p:cNvSpPr txBox="1">
            <a:spLocks noChangeArrowheads="1"/>
          </p:cNvSpPr>
          <p:nvPr/>
        </p:nvSpPr>
        <p:spPr bwMode="auto">
          <a:xfrm>
            <a:off x="0" y="107921"/>
            <a:ext cx="9252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ᵹ18O vērtības Kembrija-Venda PŪ kompleksos</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86772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1082143504"/>
              </p:ext>
            </p:extLst>
          </p:nvPr>
        </p:nvGraphicFramePr>
        <p:xfrm>
          <a:off x="12576" y="2879038"/>
          <a:ext cx="5076055" cy="34841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1371686231"/>
              </p:ext>
            </p:extLst>
          </p:nvPr>
        </p:nvGraphicFramePr>
        <p:xfrm>
          <a:off x="4674979" y="652386"/>
          <a:ext cx="4469021" cy="3747176"/>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2" name="Rectangle 9"/>
          <p:cNvSpPr>
            <a:spLocks noChangeArrowheads="1"/>
          </p:cNvSpPr>
          <p:nvPr/>
        </p:nvSpPr>
        <p:spPr bwMode="auto">
          <a:xfrm>
            <a:off x="1331640" y="962144"/>
            <a:ext cx="33843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lv-LV" sz="1400" b="1" i="1" dirty="0" smtClean="0"/>
              <a:t>ᵹ</a:t>
            </a:r>
            <a:r>
              <a:rPr lang="lv-LV" sz="1400" b="1" i="1" baseline="30000" dirty="0" smtClean="0"/>
              <a:t>18</a:t>
            </a:r>
            <a:r>
              <a:rPr lang="lv-LV" sz="1400" b="1" i="1" dirty="0" smtClean="0"/>
              <a:t>O</a:t>
            </a:r>
            <a:r>
              <a:rPr lang="en-US" sz="1400" b="1" i="1" dirty="0" smtClean="0"/>
              <a:t> </a:t>
            </a:r>
            <a:r>
              <a:rPr lang="lv-LV" sz="1400" b="1" i="1" dirty="0" smtClean="0"/>
              <a:t>vērtības pret </a:t>
            </a:r>
            <a:r>
              <a:rPr lang="lv-LV" sz="1400" b="1" i="1" dirty="0"/>
              <a:t>hlorīdjonu </a:t>
            </a:r>
            <a:r>
              <a:rPr lang="lv-LV" sz="1400" b="1" i="1" dirty="0" smtClean="0"/>
              <a:t>koncentrācijām </a:t>
            </a:r>
            <a:r>
              <a:rPr lang="lv-LV" sz="1400" b="1" i="1" dirty="0"/>
              <a:t>pazemes ūdeņos </a:t>
            </a:r>
            <a:r>
              <a:rPr lang="lv-LV" sz="1400" b="1" i="1" dirty="0" smtClean="0"/>
              <a:t>BAB</a:t>
            </a:r>
            <a:endParaRPr lang="lv-LV" sz="1400" b="1" dirty="0"/>
          </a:p>
        </p:txBody>
      </p:sp>
      <p:sp>
        <p:nvSpPr>
          <p:cNvPr id="11" name="Rectangle 9"/>
          <p:cNvSpPr>
            <a:spLocks noChangeArrowheads="1"/>
          </p:cNvSpPr>
          <p:nvPr/>
        </p:nvSpPr>
        <p:spPr bwMode="auto">
          <a:xfrm>
            <a:off x="142794" y="2186280"/>
            <a:ext cx="3780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400" b="1" i="1" dirty="0"/>
              <a:t>ᵹ</a:t>
            </a:r>
            <a:r>
              <a:rPr lang="lv-LV" sz="1400" b="1" i="1" baseline="30000" dirty="0"/>
              <a:t>18</a:t>
            </a:r>
            <a:r>
              <a:rPr lang="lv-LV" sz="1400" b="1" i="1" dirty="0"/>
              <a:t>O</a:t>
            </a:r>
            <a:r>
              <a:rPr lang="en-US" sz="1400" b="1" i="1" dirty="0"/>
              <a:t> </a:t>
            </a:r>
            <a:r>
              <a:rPr lang="lv-LV" sz="1400" b="1" i="1" dirty="0"/>
              <a:t>vērtības pret </a:t>
            </a:r>
            <a:r>
              <a:rPr lang="lv-LV" sz="1400" b="1" i="1" dirty="0" smtClean="0"/>
              <a:t>dziļumu pazemes </a:t>
            </a:r>
            <a:r>
              <a:rPr lang="lv-LV" sz="1400" b="1" i="1" dirty="0"/>
              <a:t>ūdeņos BAB</a:t>
            </a:r>
            <a:endParaRPr lang="lv-LV" sz="1400" b="1" dirty="0"/>
          </a:p>
        </p:txBody>
      </p:sp>
      <p:sp>
        <p:nvSpPr>
          <p:cNvPr id="15" name="Rectangle 9"/>
          <p:cNvSpPr>
            <a:spLocks noChangeArrowheads="1"/>
          </p:cNvSpPr>
          <p:nvPr/>
        </p:nvSpPr>
        <p:spPr bwMode="auto">
          <a:xfrm>
            <a:off x="2144746" y="2859125"/>
            <a:ext cx="12031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400" dirty="0" smtClean="0"/>
              <a:t>Dziļums, m</a:t>
            </a:r>
            <a:r>
              <a:rPr lang="en-US" sz="1400" b="1" dirty="0" smtClean="0"/>
              <a:t> </a:t>
            </a:r>
            <a:endParaRPr lang="lv-LV" sz="1400" dirty="0"/>
          </a:p>
        </p:txBody>
      </p:sp>
      <p:sp>
        <p:nvSpPr>
          <p:cNvPr id="17" name="Rectangle 9"/>
          <p:cNvSpPr>
            <a:spLocks noChangeArrowheads="1"/>
          </p:cNvSpPr>
          <p:nvPr/>
        </p:nvSpPr>
        <p:spPr bwMode="auto">
          <a:xfrm>
            <a:off x="6516216" y="692696"/>
            <a:ext cx="10081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Cl, mg /l</a:t>
            </a:r>
            <a:r>
              <a:rPr lang="en-US" sz="1400" b="1" dirty="0" smtClean="0"/>
              <a:t> </a:t>
            </a:r>
            <a:endParaRPr lang="lv-LV" sz="1400" dirty="0"/>
          </a:p>
        </p:txBody>
      </p:sp>
      <p:sp>
        <p:nvSpPr>
          <p:cNvPr id="18" name="Rectangle 9"/>
          <p:cNvSpPr>
            <a:spLocks noChangeArrowheads="1"/>
          </p:cNvSpPr>
          <p:nvPr/>
        </p:nvSpPr>
        <p:spPr bwMode="auto">
          <a:xfrm>
            <a:off x="4627621" y="2035762"/>
            <a:ext cx="400110" cy="83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p>
            <a:r>
              <a:rPr lang="lv-LV" sz="1400" dirty="0" smtClean="0"/>
              <a:t>ᵹ</a:t>
            </a:r>
            <a:r>
              <a:rPr lang="lv-LV" sz="1400" baseline="30000" dirty="0" smtClean="0"/>
              <a:t>18</a:t>
            </a:r>
            <a:r>
              <a:rPr lang="lv-LV" sz="1400" dirty="0" smtClean="0"/>
              <a:t>O, ‰</a:t>
            </a:r>
            <a:endParaRPr lang="lv-LV" sz="1400" dirty="0"/>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14</a:t>
            </a:fld>
            <a:endParaRPr lang="lv-LV"/>
          </a:p>
        </p:txBody>
      </p:sp>
      <p:sp>
        <p:nvSpPr>
          <p:cNvPr id="22" name="TextBox 1"/>
          <p:cNvSpPr txBox="1">
            <a:spLocks noChangeArrowheads="1"/>
          </p:cNvSpPr>
          <p:nvPr/>
        </p:nvSpPr>
        <p:spPr bwMode="auto">
          <a:xfrm>
            <a:off x="173636" y="107921"/>
            <a:ext cx="43941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Ūdens stabilie izotopi</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8329" y="4437112"/>
            <a:ext cx="2496559" cy="151508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8383" y="4345012"/>
            <a:ext cx="2515617" cy="1448385"/>
          </a:xfrm>
          <a:prstGeom prst="rect">
            <a:avLst/>
          </a:prstGeom>
        </p:spPr>
      </p:pic>
    </p:spTree>
    <p:extLst>
      <p:ext uri="{BB962C8B-B14F-4D97-AF65-F5344CB8AC3E}">
        <p14:creationId xmlns:p14="http://schemas.microsoft.com/office/powerpoint/2010/main" val="266838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extLst>
              <p:ext uri="{D42A27DB-BD31-4B8C-83A1-F6EECF244321}">
                <p14:modId xmlns:p14="http://schemas.microsoft.com/office/powerpoint/2010/main" val="1848379262"/>
              </p:ext>
            </p:extLst>
          </p:nvPr>
        </p:nvGraphicFramePr>
        <p:xfrm>
          <a:off x="3491877" y="2896991"/>
          <a:ext cx="4032449" cy="3532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1048177840"/>
              </p:ext>
            </p:extLst>
          </p:nvPr>
        </p:nvGraphicFramePr>
        <p:xfrm>
          <a:off x="0" y="798809"/>
          <a:ext cx="3923506" cy="3056136"/>
        </p:xfrm>
        <a:graphic>
          <a:graphicData uri="http://schemas.openxmlformats.org/drawingml/2006/chart">
            <c:chart xmlns:c="http://schemas.openxmlformats.org/drawingml/2006/chart" xmlns:r="http://schemas.openxmlformats.org/officeDocument/2006/relationships" r:id="rId4"/>
          </a:graphicData>
        </a:graphic>
      </p:graphicFrame>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13"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solidFill>
                  <a:srgbClr val="003366"/>
                </a:solidFill>
              </a:rPr>
              <a:t>ESF Project </a:t>
            </a:r>
            <a:r>
              <a:rPr lang="en-GB" sz="1000" b="1" dirty="0">
                <a:solidFill>
                  <a:srgbClr val="003366"/>
                </a:solidFill>
              </a:rPr>
              <a:t>„Establishment of interdisciplinary scientist group </a:t>
            </a:r>
            <a:endParaRPr lang="lv-LV" sz="1000" b="1" dirty="0">
              <a:solidFill>
                <a:srgbClr val="003366"/>
              </a:solidFill>
            </a:endParaRPr>
          </a:p>
          <a:p>
            <a:pPr eaLnBrk="1" hangingPunct="1"/>
            <a:r>
              <a:rPr lang="en-GB" sz="1000" b="1" dirty="0">
                <a:solidFill>
                  <a:srgbClr val="003366"/>
                </a:solidFill>
              </a:rPr>
              <a:t>and modelling system for groundwater research”</a:t>
            </a:r>
            <a:endParaRPr lang="lv-LV" sz="1000" b="1" dirty="0">
              <a:solidFill>
                <a:srgbClr val="003366"/>
              </a:solidFill>
            </a:endParaRPr>
          </a:p>
          <a:p>
            <a:pPr eaLnBrk="1" hangingPunct="1"/>
            <a:r>
              <a:rPr lang="lv-LV" sz="1000" dirty="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24" name="Rectangle 9"/>
          <p:cNvSpPr>
            <a:spLocks noChangeArrowheads="1"/>
          </p:cNvSpPr>
          <p:nvPr/>
        </p:nvSpPr>
        <p:spPr bwMode="auto">
          <a:xfrm>
            <a:off x="7596336" y="2571613"/>
            <a:ext cx="15476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400" b="1" i="1" dirty="0" smtClean="0"/>
              <a:t>ᵹ</a:t>
            </a:r>
            <a:r>
              <a:rPr lang="lv-LV" sz="1400" b="1" i="1" baseline="30000" dirty="0" smtClean="0"/>
              <a:t>18</a:t>
            </a:r>
            <a:r>
              <a:rPr lang="lv-LV" sz="1400" b="1" i="1" dirty="0" smtClean="0"/>
              <a:t>O</a:t>
            </a:r>
            <a:r>
              <a:rPr lang="en-US" sz="1400" b="1" i="1" dirty="0" smtClean="0"/>
              <a:t> </a:t>
            </a:r>
            <a:r>
              <a:rPr lang="lv-LV" sz="1400" b="1" i="1" dirty="0" smtClean="0"/>
              <a:t>attiecība pret ᵹ</a:t>
            </a:r>
            <a:r>
              <a:rPr lang="lv-LV" sz="1400" b="1" i="1" baseline="30000" dirty="0" smtClean="0"/>
              <a:t>2</a:t>
            </a:r>
            <a:r>
              <a:rPr lang="lv-LV" sz="1400" b="1" i="1" dirty="0" smtClean="0"/>
              <a:t>H vertībām.</a:t>
            </a:r>
          </a:p>
          <a:p>
            <a:endParaRPr lang="lv-LV" sz="1400" b="1" i="1" dirty="0" smtClean="0"/>
          </a:p>
          <a:p>
            <a:endParaRPr lang="lv-LV" sz="1400" b="1" i="1" dirty="0"/>
          </a:p>
          <a:p>
            <a:r>
              <a:rPr lang="lv-LV" sz="1400" b="1" i="1" dirty="0" smtClean="0"/>
              <a:t>Pietuvināts iepriekšējais attēls ar sakarības līknēm D1-2 un Q PŪ kompleksiem</a:t>
            </a:r>
            <a:endParaRPr lang="lv-LV" sz="1400" dirty="0"/>
          </a:p>
        </p:txBody>
      </p:sp>
      <p:sp>
        <p:nvSpPr>
          <p:cNvPr id="14" name="Rectangle 9"/>
          <p:cNvSpPr>
            <a:spLocks noChangeArrowheads="1"/>
          </p:cNvSpPr>
          <p:nvPr/>
        </p:nvSpPr>
        <p:spPr bwMode="auto">
          <a:xfrm>
            <a:off x="3042765" y="4351582"/>
            <a:ext cx="400110" cy="93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p>
            <a:r>
              <a:rPr lang="lv-LV" sz="1400" dirty="0" smtClean="0"/>
              <a:t>ᵹ</a:t>
            </a:r>
            <a:r>
              <a:rPr lang="lv-LV" sz="1400" baseline="30000" dirty="0" smtClean="0"/>
              <a:t>18</a:t>
            </a:r>
            <a:r>
              <a:rPr lang="lv-LV" sz="1400" dirty="0" smtClean="0"/>
              <a:t>O, ‰</a:t>
            </a:r>
            <a:endParaRPr lang="lv-LV" sz="1400" dirty="0"/>
          </a:p>
        </p:txBody>
      </p:sp>
      <p:sp>
        <p:nvSpPr>
          <p:cNvPr id="16" name="Rectangle 9"/>
          <p:cNvSpPr>
            <a:spLocks noChangeArrowheads="1"/>
          </p:cNvSpPr>
          <p:nvPr/>
        </p:nvSpPr>
        <p:spPr bwMode="auto">
          <a:xfrm>
            <a:off x="992188" y="785861"/>
            <a:ext cx="16603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ᵹ</a:t>
            </a:r>
            <a:r>
              <a:rPr lang="lv-LV" sz="1400" baseline="30000" dirty="0" smtClean="0"/>
              <a:t>2</a:t>
            </a:r>
            <a:r>
              <a:rPr lang="lv-LV" sz="1400" dirty="0" smtClean="0"/>
              <a:t>H, ‰</a:t>
            </a:r>
            <a:endParaRPr lang="lv-LV" sz="1400" dirty="0"/>
          </a:p>
        </p:txBody>
      </p:sp>
      <p:sp>
        <p:nvSpPr>
          <p:cNvPr id="17" name="Rectangle 9"/>
          <p:cNvSpPr>
            <a:spLocks noChangeArrowheads="1"/>
          </p:cNvSpPr>
          <p:nvPr/>
        </p:nvSpPr>
        <p:spPr bwMode="auto">
          <a:xfrm>
            <a:off x="4887196" y="2558882"/>
            <a:ext cx="16603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ᵹ</a:t>
            </a:r>
            <a:r>
              <a:rPr lang="lv-LV" sz="1400" baseline="30000" dirty="0" smtClean="0"/>
              <a:t>2</a:t>
            </a:r>
            <a:r>
              <a:rPr lang="lv-LV" sz="1400" dirty="0" smtClean="0"/>
              <a:t>H, ‰</a:t>
            </a:r>
            <a:endParaRPr lang="lv-LV" sz="1400" dirty="0"/>
          </a:p>
        </p:txBody>
      </p:sp>
      <p:sp>
        <p:nvSpPr>
          <p:cNvPr id="18" name="Rectangle 9"/>
          <p:cNvSpPr>
            <a:spLocks noChangeArrowheads="1"/>
          </p:cNvSpPr>
          <p:nvPr/>
        </p:nvSpPr>
        <p:spPr bwMode="auto">
          <a:xfrm>
            <a:off x="0" y="1895175"/>
            <a:ext cx="400110" cy="8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p>
            <a:r>
              <a:rPr lang="lv-LV" sz="1400" dirty="0" smtClean="0"/>
              <a:t>ᵹ</a:t>
            </a:r>
            <a:r>
              <a:rPr lang="lv-LV" sz="1400" baseline="30000" dirty="0" smtClean="0"/>
              <a:t>18</a:t>
            </a:r>
            <a:r>
              <a:rPr lang="lv-LV" sz="1400" dirty="0" smtClean="0"/>
              <a:t>O, ‰</a:t>
            </a:r>
            <a:endParaRPr lang="lv-LV" sz="1400" dirty="0"/>
          </a:p>
        </p:txBody>
      </p:sp>
      <p:sp>
        <p:nvSpPr>
          <p:cNvPr id="19" name="Rectangle 9"/>
          <p:cNvSpPr>
            <a:spLocks noChangeArrowheads="1"/>
          </p:cNvSpPr>
          <p:nvPr/>
        </p:nvSpPr>
        <p:spPr bwMode="auto">
          <a:xfrm rot="-2280000">
            <a:off x="3800775" y="5693630"/>
            <a:ext cx="1551595" cy="31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LMWL</a:t>
            </a:r>
            <a:r>
              <a:rPr lang="en-US" sz="1400" b="1" dirty="0" smtClean="0"/>
              <a:t> </a:t>
            </a:r>
            <a:endParaRPr lang="lv-LV" sz="1400" dirty="0"/>
          </a:p>
        </p:txBody>
      </p:sp>
      <p:sp>
        <p:nvSpPr>
          <p:cNvPr id="21" name="Rectangle 9"/>
          <p:cNvSpPr>
            <a:spLocks noChangeArrowheads="1"/>
          </p:cNvSpPr>
          <p:nvPr/>
        </p:nvSpPr>
        <p:spPr bwMode="auto">
          <a:xfrm rot="-2100000">
            <a:off x="859528" y="2785625"/>
            <a:ext cx="1294414" cy="31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LMWL</a:t>
            </a:r>
            <a:r>
              <a:rPr lang="en-US" sz="1400" b="1" dirty="0" smtClean="0"/>
              <a:t> </a:t>
            </a:r>
            <a:endParaRPr lang="lv-LV" sz="1400" dirty="0"/>
          </a:p>
        </p:txBody>
      </p:sp>
      <p:sp>
        <p:nvSpPr>
          <p:cNvPr id="25" name="Rectangle 9"/>
          <p:cNvSpPr>
            <a:spLocks noChangeArrowheads="1"/>
          </p:cNvSpPr>
          <p:nvPr/>
        </p:nvSpPr>
        <p:spPr bwMode="auto">
          <a:xfrm rot="19140341">
            <a:off x="5967298" y="3511836"/>
            <a:ext cx="9538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Q</a:t>
            </a:r>
            <a:r>
              <a:rPr lang="en-US" sz="1400" b="1" dirty="0" smtClean="0"/>
              <a:t> </a:t>
            </a:r>
            <a:endParaRPr lang="lv-LV" sz="1400" dirty="0"/>
          </a:p>
        </p:txBody>
      </p:sp>
      <p:sp>
        <p:nvSpPr>
          <p:cNvPr id="26" name="Rectangle 9"/>
          <p:cNvSpPr>
            <a:spLocks noChangeArrowheads="1"/>
          </p:cNvSpPr>
          <p:nvPr/>
        </p:nvSpPr>
        <p:spPr bwMode="auto">
          <a:xfrm rot="19814206">
            <a:off x="3821701" y="5071727"/>
            <a:ext cx="110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sz="1400" dirty="0" smtClean="0"/>
              <a:t>D 1-2 </a:t>
            </a:r>
            <a:endParaRPr lang="lv-LV" sz="1400" dirty="0"/>
          </a:p>
        </p:txBody>
      </p:sp>
      <p:sp>
        <p:nvSpPr>
          <p:cNvPr id="4" name="Slide Number Placeholder 3"/>
          <p:cNvSpPr>
            <a:spLocks noGrp="1"/>
          </p:cNvSpPr>
          <p:nvPr>
            <p:ph type="sldNum" sz="quarter" idx="12"/>
          </p:nvPr>
        </p:nvSpPr>
        <p:spPr/>
        <p:txBody>
          <a:bodyPr/>
          <a:lstStyle/>
          <a:p>
            <a:pPr>
              <a:defRPr/>
            </a:pPr>
            <a:fld id="{751B2009-2DF3-40DC-926F-1799E12EB208}" type="slidenum">
              <a:rPr lang="lv-LV" smtClean="0"/>
              <a:pPr>
                <a:defRPr/>
              </a:pPr>
              <a:t>15</a:t>
            </a:fld>
            <a:endParaRPr lang="lv-LV" dirty="0"/>
          </a:p>
        </p:txBody>
      </p:sp>
      <p:sp>
        <p:nvSpPr>
          <p:cNvPr id="27" name="TextBox 1"/>
          <p:cNvSpPr txBox="1">
            <a:spLocks noChangeArrowheads="1"/>
          </p:cNvSpPr>
          <p:nvPr/>
        </p:nvSpPr>
        <p:spPr bwMode="auto">
          <a:xfrm>
            <a:off x="173636" y="107921"/>
            <a:ext cx="4402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Water stable isotopes</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641" y="927695"/>
            <a:ext cx="2496559" cy="1515087"/>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8527" y="805164"/>
            <a:ext cx="2515617" cy="1448385"/>
          </a:xfrm>
          <a:prstGeom prst="rect">
            <a:avLst/>
          </a:prstGeom>
        </p:spPr>
      </p:pic>
    </p:spTree>
    <p:extLst>
      <p:ext uri="{BB962C8B-B14F-4D97-AF65-F5344CB8AC3E}">
        <p14:creationId xmlns:p14="http://schemas.microsoft.com/office/powerpoint/2010/main" val="855661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8768" b="-8768"/>
          <a:stretch/>
        </p:blipFill>
        <p:spPr>
          <a:xfrm>
            <a:off x="3347865" y="3403493"/>
            <a:ext cx="3082676" cy="3127631"/>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4944" b="-4944"/>
          <a:stretch/>
        </p:blipFill>
        <p:spPr>
          <a:xfrm>
            <a:off x="5504119" y="593851"/>
            <a:ext cx="3273915" cy="332165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32" y="575725"/>
            <a:ext cx="3291780" cy="3339785"/>
          </a:xfrm>
          <a:prstGeom prst="rect">
            <a:avLst/>
          </a:prstGeom>
        </p:spPr>
      </p:pic>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06146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6" name="TextBox 15"/>
          <p:cNvSpPr txBox="1"/>
          <p:nvPr/>
        </p:nvSpPr>
        <p:spPr>
          <a:xfrm>
            <a:off x="62980" y="4106689"/>
            <a:ext cx="3600400" cy="1631216"/>
          </a:xfrm>
          <a:prstGeom prst="rect">
            <a:avLst/>
          </a:prstGeom>
          <a:noFill/>
        </p:spPr>
        <p:txBody>
          <a:bodyPr wrap="square" rtlCol="0">
            <a:spAutoFit/>
          </a:bodyPr>
          <a:lstStyle/>
          <a:p>
            <a:r>
              <a:rPr lang="lv-LV" sz="2000" b="1" i="1" dirty="0" smtClean="0"/>
              <a:t>Paipera diagrammas, </a:t>
            </a:r>
          </a:p>
          <a:p>
            <a:r>
              <a:rPr lang="lv-LV" sz="2000" i="1" dirty="0" smtClean="0"/>
              <a:t>kur:</a:t>
            </a:r>
          </a:p>
          <a:p>
            <a:r>
              <a:rPr lang="lv-LV" sz="2000" i="1" dirty="0" smtClean="0"/>
              <a:t>a) Igaunijas pazemes ūdens; </a:t>
            </a:r>
          </a:p>
          <a:p>
            <a:r>
              <a:rPr lang="lv-LV" sz="2000" i="1" dirty="0" smtClean="0"/>
              <a:t>b) </a:t>
            </a:r>
            <a:r>
              <a:rPr lang="lv-LV" sz="2000" i="1" dirty="0"/>
              <a:t>Latvijas pazemes ūdens; </a:t>
            </a:r>
            <a:endParaRPr lang="lv-LV" sz="2000" i="1" dirty="0" smtClean="0"/>
          </a:p>
          <a:p>
            <a:r>
              <a:rPr lang="lv-LV" sz="2000" i="1" dirty="0" smtClean="0"/>
              <a:t>c) Lietuvas pazemes </a:t>
            </a:r>
            <a:r>
              <a:rPr lang="lv-LV" sz="2000" i="1" dirty="0"/>
              <a:t>ūdens</a:t>
            </a:r>
            <a:endParaRPr lang="lv-LV" sz="2000" b="1" i="1" dirty="0"/>
          </a:p>
        </p:txBody>
      </p:sp>
      <p:sp>
        <p:nvSpPr>
          <p:cNvPr id="19" name="TextBox 18"/>
          <p:cNvSpPr txBox="1"/>
          <p:nvPr/>
        </p:nvSpPr>
        <p:spPr>
          <a:xfrm>
            <a:off x="1187624" y="1051372"/>
            <a:ext cx="216024" cy="461665"/>
          </a:xfrm>
          <a:prstGeom prst="rect">
            <a:avLst/>
          </a:prstGeom>
          <a:noFill/>
        </p:spPr>
        <p:txBody>
          <a:bodyPr wrap="square" rtlCol="0">
            <a:spAutoFit/>
          </a:bodyPr>
          <a:lstStyle/>
          <a:p>
            <a:r>
              <a:rPr lang="lv-LV" sz="2400" dirty="0" smtClean="0"/>
              <a:t>a</a:t>
            </a:r>
            <a:endParaRPr lang="lv-LV" sz="2400" dirty="0"/>
          </a:p>
        </p:txBody>
      </p:sp>
      <p:sp>
        <p:nvSpPr>
          <p:cNvPr id="26" name="TextBox 25"/>
          <p:cNvSpPr txBox="1"/>
          <p:nvPr/>
        </p:nvSpPr>
        <p:spPr>
          <a:xfrm>
            <a:off x="5652120" y="1052736"/>
            <a:ext cx="216024" cy="461665"/>
          </a:xfrm>
          <a:prstGeom prst="rect">
            <a:avLst/>
          </a:prstGeom>
          <a:noFill/>
        </p:spPr>
        <p:txBody>
          <a:bodyPr wrap="square" rtlCol="0">
            <a:spAutoFit/>
          </a:bodyPr>
          <a:lstStyle/>
          <a:p>
            <a:r>
              <a:rPr lang="lv-LV" sz="2400" dirty="0"/>
              <a:t>b</a:t>
            </a:r>
          </a:p>
        </p:txBody>
      </p:sp>
      <p:sp>
        <p:nvSpPr>
          <p:cNvPr id="27" name="TextBox 26"/>
          <p:cNvSpPr txBox="1"/>
          <p:nvPr/>
        </p:nvSpPr>
        <p:spPr>
          <a:xfrm>
            <a:off x="3779912" y="3645024"/>
            <a:ext cx="216024" cy="461665"/>
          </a:xfrm>
          <a:prstGeom prst="rect">
            <a:avLst/>
          </a:prstGeom>
          <a:noFill/>
        </p:spPr>
        <p:txBody>
          <a:bodyPr wrap="square" rtlCol="0">
            <a:spAutoFit/>
          </a:bodyPr>
          <a:lstStyle/>
          <a:p>
            <a:r>
              <a:rPr lang="lv-LV" sz="2400" dirty="0" smtClean="0"/>
              <a:t>c</a:t>
            </a:r>
            <a:endParaRPr lang="lv-LV" sz="2400" dirty="0"/>
          </a:p>
        </p:txBody>
      </p:sp>
      <p:sp>
        <p:nvSpPr>
          <p:cNvPr id="11" name="Slide Number Placeholder 10"/>
          <p:cNvSpPr>
            <a:spLocks noGrp="1"/>
          </p:cNvSpPr>
          <p:nvPr>
            <p:ph type="sldNum" sz="quarter" idx="12"/>
          </p:nvPr>
        </p:nvSpPr>
        <p:spPr/>
        <p:txBody>
          <a:bodyPr/>
          <a:lstStyle/>
          <a:p>
            <a:pPr>
              <a:defRPr/>
            </a:pPr>
            <a:fld id="{751B2009-2DF3-40DC-926F-1799E12EB208}" type="slidenum">
              <a:rPr lang="lv-LV" smtClean="0"/>
              <a:pPr>
                <a:defRPr/>
              </a:pPr>
              <a:t>16</a:t>
            </a:fld>
            <a:endParaRPr lang="lv-LV" dirty="0"/>
          </a:p>
        </p:txBody>
      </p:sp>
      <p:sp>
        <p:nvSpPr>
          <p:cNvPr id="28"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29" name="TextBox 1"/>
          <p:cNvSpPr txBox="1">
            <a:spLocks noChangeArrowheads="1"/>
          </p:cNvSpPr>
          <p:nvPr/>
        </p:nvSpPr>
        <p:spPr bwMode="auto">
          <a:xfrm>
            <a:off x="173636" y="107921"/>
            <a:ext cx="83583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Pazemes ūdens ķīmiskā sastāva dažādība</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008995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6" name="Rectangle 9"/>
          <p:cNvSpPr>
            <a:spLocks noChangeArrowheads="1"/>
          </p:cNvSpPr>
          <p:nvPr/>
        </p:nvSpPr>
        <p:spPr bwMode="auto">
          <a:xfrm>
            <a:off x="158551" y="6000948"/>
            <a:ext cx="8781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400" b="1" i="1" dirty="0" smtClean="0"/>
              <a:t>Rezultātu apkopojums nozīmīgājkajos PŪ kompleksos BAB</a:t>
            </a:r>
            <a:r>
              <a:rPr lang="en-US" sz="1400" b="1" i="1" dirty="0" smtClean="0"/>
              <a:t>.</a:t>
            </a:r>
            <a:r>
              <a:rPr lang="lv-LV" sz="1400" b="1" i="1" dirty="0" smtClean="0"/>
              <a:t> </a:t>
            </a:r>
            <a:r>
              <a:rPr lang="lv-LV" sz="1400" i="1" dirty="0" smtClean="0"/>
              <a:t>(Raidla et al., 2012, Mazeika et al.,2009)</a:t>
            </a:r>
            <a:endParaRPr lang="lv-LV" sz="1400" dirty="0"/>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17</a:t>
            </a:fld>
            <a:endParaRPr lang="lv-LV"/>
          </a:p>
        </p:txBody>
      </p:sp>
      <p:sp>
        <p:nvSpPr>
          <p:cNvPr id="11" name="TextBox 1"/>
          <p:cNvSpPr txBox="1">
            <a:spLocks noChangeArrowheads="1"/>
          </p:cNvSpPr>
          <p:nvPr/>
        </p:nvSpPr>
        <p:spPr bwMode="auto">
          <a:xfrm>
            <a:off x="173636" y="107921"/>
            <a:ext cx="61985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latin typeface="+mj-lt"/>
              </a:rPr>
              <a:t>Rezultātu apkopojums</a:t>
            </a:r>
            <a:endParaRPr lang="lv-LV" sz="3200" b="1" dirty="0">
              <a:solidFill>
                <a:schemeClr val="accent2">
                  <a:lumMod val="75000"/>
                </a:schemeClr>
              </a:solidFill>
              <a:effectLst>
                <a:outerShdw blurRad="50800" dist="38100" dir="5400000" algn="t" rotWithShape="0">
                  <a:prstClr val="black">
                    <a:alpha val="40000"/>
                  </a:prstClr>
                </a:outerShdw>
              </a:effectLst>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960113786"/>
              </p:ext>
            </p:extLst>
          </p:nvPr>
        </p:nvGraphicFramePr>
        <p:xfrm>
          <a:off x="179511" y="764704"/>
          <a:ext cx="8784978" cy="5152493"/>
        </p:xfrm>
        <a:graphic>
          <a:graphicData uri="http://schemas.openxmlformats.org/drawingml/2006/table">
            <a:tbl>
              <a:tblPr/>
              <a:tblGrid>
                <a:gridCol w="1019290"/>
                <a:gridCol w="996936"/>
                <a:gridCol w="504056"/>
                <a:gridCol w="1080120"/>
                <a:gridCol w="936104"/>
                <a:gridCol w="648072"/>
                <a:gridCol w="1080120"/>
                <a:gridCol w="792088"/>
                <a:gridCol w="648072"/>
                <a:gridCol w="1080120"/>
              </a:tblGrid>
              <a:tr h="281012">
                <a:tc rowSpan="2">
                  <a:txBody>
                    <a:bodyPr/>
                    <a:lstStyle/>
                    <a:p>
                      <a:pPr algn="ctr" fontAlgn="ctr"/>
                      <a:r>
                        <a:rPr lang="lv-LV" sz="1200" b="1" i="0" u="none" strike="noStrike" dirty="0" smtClean="0">
                          <a:solidFill>
                            <a:srgbClr val="000000"/>
                          </a:solidFill>
                          <a:effectLst/>
                          <a:latin typeface="Calibri"/>
                        </a:rPr>
                        <a:t>PŪ</a:t>
                      </a:r>
                      <a:r>
                        <a:rPr lang="lv-LV" sz="1200" b="1" i="0" u="none" strike="noStrike" baseline="0" dirty="0" smtClean="0">
                          <a:solidFill>
                            <a:srgbClr val="000000"/>
                          </a:solidFill>
                          <a:effectLst/>
                          <a:latin typeface="Calibri"/>
                        </a:rPr>
                        <a:t> kompleksi</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lv-LV" sz="1400" b="0" i="0" u="none" strike="noStrike" dirty="0" smtClean="0">
                          <a:solidFill>
                            <a:srgbClr val="1F497D"/>
                          </a:solidFill>
                          <a:effectLst/>
                          <a:latin typeface="Calibri"/>
                        </a:rPr>
                        <a:t>Igaunija</a:t>
                      </a:r>
                      <a:endParaRPr lang="lv-LV" sz="1400" b="0" i="0" u="none" strike="noStrike" dirty="0">
                        <a:solidFill>
                          <a:srgbClr val="1F497D"/>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lv-LV"/>
                    </a:p>
                  </a:txBody>
                  <a:tcPr/>
                </a:tc>
                <a:tc hMerge="1">
                  <a:txBody>
                    <a:bodyPr/>
                    <a:lstStyle/>
                    <a:p>
                      <a:endParaRPr lang="lv-LV"/>
                    </a:p>
                  </a:txBody>
                  <a:tcPr/>
                </a:tc>
                <a:tc gridSpan="3">
                  <a:txBody>
                    <a:bodyPr/>
                    <a:lstStyle/>
                    <a:p>
                      <a:pPr algn="ctr" fontAlgn="ctr"/>
                      <a:r>
                        <a:rPr lang="lv-LV" sz="1400" b="0" i="0" u="none" strike="noStrike" dirty="0" smtClean="0">
                          <a:solidFill>
                            <a:srgbClr val="4F6228"/>
                          </a:solidFill>
                          <a:effectLst/>
                          <a:latin typeface="Calibri"/>
                        </a:rPr>
                        <a:t>Latvija</a:t>
                      </a:r>
                      <a:endParaRPr lang="lv-LV" sz="1400" b="0" i="0" u="none" strike="noStrike" dirty="0">
                        <a:solidFill>
                          <a:srgbClr val="4F6228"/>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lv-LV"/>
                    </a:p>
                  </a:txBody>
                  <a:tcPr/>
                </a:tc>
                <a:tc hMerge="1">
                  <a:txBody>
                    <a:bodyPr/>
                    <a:lstStyle/>
                    <a:p>
                      <a:endParaRPr lang="lv-LV"/>
                    </a:p>
                  </a:txBody>
                  <a:tcPr/>
                </a:tc>
                <a:tc gridSpan="3">
                  <a:txBody>
                    <a:bodyPr/>
                    <a:lstStyle/>
                    <a:p>
                      <a:pPr algn="ctr" fontAlgn="ctr"/>
                      <a:r>
                        <a:rPr lang="lv-LV" sz="1400" b="0" i="0" u="none" strike="noStrike" dirty="0" smtClean="0">
                          <a:solidFill>
                            <a:srgbClr val="974706"/>
                          </a:solidFill>
                          <a:effectLst/>
                          <a:latin typeface="Calibri"/>
                        </a:rPr>
                        <a:t>Lietuva</a:t>
                      </a:r>
                      <a:endParaRPr lang="lv-LV" sz="1400" b="0" i="0" u="none" strike="noStrike" dirty="0">
                        <a:solidFill>
                          <a:srgbClr val="974706"/>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lv-LV"/>
                    </a:p>
                  </a:txBody>
                  <a:tcPr/>
                </a:tc>
                <a:tc hMerge="1">
                  <a:txBody>
                    <a:bodyPr/>
                    <a:lstStyle/>
                    <a:p>
                      <a:endParaRPr lang="lv-LV"/>
                    </a:p>
                  </a:txBody>
                  <a:tcPr/>
                </a:tc>
              </a:tr>
              <a:tr h="449620">
                <a:tc vMerge="1">
                  <a:txBody>
                    <a:bodyPr/>
                    <a:lstStyle/>
                    <a:p>
                      <a:endParaRPr lang="lv-LV"/>
                    </a:p>
                  </a:txBody>
                  <a:tcPr/>
                </a:tc>
                <a:tc>
                  <a:txBody>
                    <a:bodyPr/>
                    <a:lstStyle/>
                    <a:p>
                      <a:pPr algn="ctr" fontAlgn="ctr"/>
                      <a:r>
                        <a:rPr lang="lv-LV" sz="1200" b="1" i="0" u="none" strike="noStrike" dirty="0" smtClean="0">
                          <a:solidFill>
                            <a:srgbClr val="1F497D"/>
                          </a:solidFill>
                          <a:effectLst/>
                          <a:latin typeface="Calibri"/>
                        </a:rPr>
                        <a:t>ᵹ</a:t>
                      </a:r>
                      <a:r>
                        <a:rPr lang="lv-LV" sz="1200" b="1" i="0" u="none" strike="noStrike" baseline="30000" dirty="0" smtClean="0">
                          <a:solidFill>
                            <a:srgbClr val="003366"/>
                          </a:solidFill>
                          <a:effectLst/>
                          <a:latin typeface="Calibri"/>
                        </a:rPr>
                        <a:t>18</a:t>
                      </a:r>
                      <a:r>
                        <a:rPr lang="lv-LV" sz="1200" b="1" i="0" u="none" strike="noStrike" dirty="0" smtClean="0">
                          <a:solidFill>
                            <a:srgbClr val="003366"/>
                          </a:solidFill>
                          <a:effectLst/>
                          <a:latin typeface="Calibri"/>
                        </a:rPr>
                        <a:t>O</a:t>
                      </a:r>
                      <a:endParaRPr lang="lv-LV" sz="1200" b="1" i="0" u="none" strike="noStrike" dirty="0">
                        <a:solidFill>
                          <a:srgbClr val="1F497D"/>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a:solidFill>
                            <a:srgbClr val="1F497D"/>
                          </a:solidFill>
                          <a:effectLst/>
                          <a:latin typeface="Calibri"/>
                        </a:rPr>
                        <a:t>TDS, g/l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dirty="0" smtClean="0">
                          <a:solidFill>
                            <a:srgbClr val="1F497D"/>
                          </a:solidFill>
                          <a:effectLst/>
                          <a:latin typeface="Calibri"/>
                        </a:rPr>
                        <a:t>Ūdens tips</a:t>
                      </a:r>
                      <a:endParaRPr lang="lv-LV" sz="1200" b="1" i="0" u="none" strike="noStrike" dirty="0">
                        <a:solidFill>
                          <a:srgbClr val="1F497D"/>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dirty="0" smtClean="0">
                          <a:solidFill>
                            <a:srgbClr val="218F2B"/>
                          </a:solidFill>
                          <a:effectLst/>
                          <a:latin typeface="Calibri"/>
                        </a:rPr>
                        <a:t>ᵹ</a:t>
                      </a:r>
                      <a:r>
                        <a:rPr lang="lv-LV" sz="1200" b="1" i="0" u="none" strike="noStrike" baseline="30000" dirty="0" smtClean="0">
                          <a:solidFill>
                            <a:srgbClr val="218F2B"/>
                          </a:solidFill>
                          <a:effectLst/>
                          <a:latin typeface="Calibri"/>
                        </a:rPr>
                        <a:t>18</a:t>
                      </a:r>
                      <a:r>
                        <a:rPr lang="lv-LV" sz="1200" b="1" i="0" u="none" strike="noStrike" dirty="0" smtClean="0">
                          <a:solidFill>
                            <a:srgbClr val="218F2B"/>
                          </a:solidFill>
                          <a:effectLst/>
                          <a:latin typeface="Calibri"/>
                        </a:rPr>
                        <a:t>O</a:t>
                      </a:r>
                      <a:endParaRPr lang="lv-LV" sz="1200" b="1" i="0" u="none" strike="noStrike" dirty="0">
                        <a:solidFill>
                          <a:srgbClr val="218F2B"/>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a:solidFill>
                            <a:srgbClr val="4F6228"/>
                          </a:solidFill>
                          <a:effectLst/>
                          <a:latin typeface="Calibri"/>
                        </a:rPr>
                        <a:t>TDS, g/l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dirty="0" smtClean="0">
                          <a:solidFill>
                            <a:srgbClr val="4F6228"/>
                          </a:solidFill>
                          <a:effectLst/>
                          <a:latin typeface="Calibri"/>
                        </a:rPr>
                        <a:t>Ūdens tips</a:t>
                      </a:r>
                      <a:endParaRPr lang="lv-LV" sz="1200" b="1" i="0" u="none" strike="noStrike" dirty="0">
                        <a:solidFill>
                          <a:srgbClr val="4F6228"/>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dirty="0" smtClean="0">
                          <a:solidFill>
                            <a:srgbClr val="C00000"/>
                          </a:solidFill>
                          <a:effectLst/>
                          <a:latin typeface="Calibri"/>
                        </a:rPr>
                        <a:t>ᵹ</a:t>
                      </a:r>
                      <a:r>
                        <a:rPr lang="lv-LV" sz="1200" b="1" i="0" u="none" strike="noStrike" baseline="30000" dirty="0" smtClean="0">
                          <a:solidFill>
                            <a:srgbClr val="C00000"/>
                          </a:solidFill>
                          <a:effectLst/>
                          <a:latin typeface="Calibri"/>
                        </a:rPr>
                        <a:t>18</a:t>
                      </a:r>
                      <a:r>
                        <a:rPr lang="lv-LV" sz="1200" b="1" i="0" u="none" strike="noStrike" dirty="0" smtClean="0">
                          <a:solidFill>
                            <a:srgbClr val="C00000"/>
                          </a:solidFill>
                          <a:effectLst/>
                          <a:latin typeface="Calibri"/>
                        </a:rPr>
                        <a:t>O </a:t>
                      </a:r>
                      <a:endParaRPr lang="lv-LV" sz="1200" b="1" i="0" u="none" strike="noStrike" dirty="0">
                        <a:solidFill>
                          <a:srgbClr val="C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dirty="0">
                          <a:solidFill>
                            <a:srgbClr val="974706"/>
                          </a:solidFill>
                          <a:effectLst/>
                          <a:latin typeface="Calibri"/>
                        </a:rPr>
                        <a:t>TDS, g/l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1" i="0" u="none" strike="noStrike" dirty="0" smtClean="0">
                          <a:solidFill>
                            <a:srgbClr val="974706"/>
                          </a:solidFill>
                          <a:effectLst/>
                          <a:latin typeface="Calibri"/>
                        </a:rPr>
                        <a:t>Ūdens</a:t>
                      </a:r>
                      <a:r>
                        <a:rPr lang="lv-LV" sz="1200" b="1" i="0" u="none" strike="noStrike" baseline="0" dirty="0" smtClean="0">
                          <a:solidFill>
                            <a:srgbClr val="974706"/>
                          </a:solidFill>
                          <a:effectLst/>
                          <a:latin typeface="Calibri"/>
                        </a:rPr>
                        <a:t> tips</a:t>
                      </a:r>
                      <a:endParaRPr lang="lv-LV" sz="1200" b="1" i="0" u="none" strike="noStrike" dirty="0">
                        <a:solidFill>
                          <a:srgbClr val="974706"/>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620">
                <a:tc>
                  <a:txBody>
                    <a:bodyPr/>
                    <a:lstStyle/>
                    <a:p>
                      <a:pPr algn="ctr" fontAlgn="ctr"/>
                      <a:r>
                        <a:rPr lang="lv-LV" sz="1200" b="1" i="0" u="none" strike="noStrike" dirty="0" smtClean="0">
                          <a:solidFill>
                            <a:srgbClr val="000000"/>
                          </a:solidFill>
                          <a:effectLst/>
                          <a:latin typeface="Calibri"/>
                        </a:rPr>
                        <a:t>Kembrijs</a:t>
                      </a:r>
                      <a:r>
                        <a:rPr lang="lv-LV" sz="1200" b="1" i="0" u="none" strike="noStrike" baseline="0" dirty="0" smtClean="0">
                          <a:solidFill>
                            <a:srgbClr val="000000"/>
                          </a:solidFill>
                          <a:effectLst/>
                          <a:latin typeface="Calibri"/>
                        </a:rPr>
                        <a:t> </a:t>
                      </a:r>
                      <a:r>
                        <a:rPr lang="lv-LV" sz="1200" b="1" i="0" u="none" strike="noStrike" dirty="0" smtClean="0">
                          <a:solidFill>
                            <a:srgbClr val="000000"/>
                          </a:solidFill>
                          <a:effectLst/>
                          <a:latin typeface="Calibri"/>
                        </a:rPr>
                        <a:t>- Vends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dirty="0">
                          <a:solidFill>
                            <a:srgbClr val="1F497D"/>
                          </a:solidFill>
                          <a:effectLst/>
                          <a:latin typeface="Calibri"/>
                        </a:rPr>
                        <a:t>-18.1 to  -22.9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1F497D"/>
                          </a:solidFill>
                          <a:effectLst/>
                          <a:latin typeface="Calibri"/>
                        </a:rPr>
                        <a:t>0.5 - 20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1F497D"/>
                          </a:solidFill>
                          <a:effectLst/>
                          <a:latin typeface="Calibri"/>
                        </a:rPr>
                        <a:t>Ca-HCO3. 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-4.6 to  -5.3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80 - 120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0.5 - 80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Na-Cl. 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620">
                <a:tc>
                  <a:txBody>
                    <a:bodyPr/>
                    <a:lstStyle/>
                    <a:p>
                      <a:pPr algn="ctr" fontAlgn="ctr"/>
                      <a:r>
                        <a:rPr lang="lv-LV" sz="1200" b="1" i="0" u="none" strike="noStrike" dirty="0" smtClean="0">
                          <a:solidFill>
                            <a:srgbClr val="000000"/>
                          </a:solidFill>
                          <a:effectLst/>
                          <a:latin typeface="Calibri"/>
                        </a:rPr>
                        <a:t>Kembrijs – Ordoviks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dirty="0">
                          <a:solidFill>
                            <a:srgbClr val="1F497D"/>
                          </a:solidFill>
                          <a:effectLst/>
                          <a:latin typeface="Calibri"/>
                        </a:rPr>
                        <a:t>-11.4 to  -18.9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 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10-100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1 - 180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Na-Cl. 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620">
                <a:tc>
                  <a:txBody>
                    <a:bodyPr/>
                    <a:lstStyle/>
                    <a:p>
                      <a:pPr algn="ctr" fontAlgn="ctr"/>
                      <a:r>
                        <a:rPr lang="lv-LV" sz="1200" b="1" i="0" u="none" strike="noStrike" dirty="0" smtClean="0">
                          <a:solidFill>
                            <a:srgbClr val="000000"/>
                          </a:solidFill>
                          <a:effectLst/>
                          <a:latin typeface="Calibri"/>
                        </a:rPr>
                        <a:t>Ordoviks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dirty="0">
                          <a:solidFill>
                            <a:srgbClr val="1F497D"/>
                          </a:solidFill>
                          <a:effectLst/>
                          <a:latin typeface="Calibri"/>
                        </a:rPr>
                        <a:t>-11.7 to  -12.2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&lt;10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 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0.5 - 50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Na-Cl. 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0.5-200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Na-Cl. 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620">
                <a:tc>
                  <a:txBody>
                    <a:bodyPr/>
                    <a:lstStyle/>
                    <a:p>
                      <a:pPr algn="ctr" fontAlgn="ctr"/>
                      <a:r>
                        <a:rPr lang="lv-LV" sz="1200" b="1" i="0" u="none" strike="noStrike" dirty="0" smtClean="0">
                          <a:solidFill>
                            <a:srgbClr val="000000"/>
                          </a:solidFill>
                          <a:effectLst/>
                          <a:latin typeface="Calibri"/>
                        </a:rPr>
                        <a:t>Apakš – Vidus devons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dirty="0">
                          <a:solidFill>
                            <a:srgbClr val="1F497D"/>
                          </a:solidFill>
                          <a:effectLst/>
                          <a:latin typeface="Calibri"/>
                        </a:rPr>
                        <a:t>-10.9 to  </a:t>
                      </a:r>
                      <a:r>
                        <a:rPr lang="lv-LV" sz="1200" b="0" i="0" u="none" strike="noStrike" dirty="0" smtClean="0">
                          <a:solidFill>
                            <a:srgbClr val="1F497D"/>
                          </a:solidFill>
                          <a:effectLst/>
                          <a:latin typeface="Calibri"/>
                        </a:rPr>
                        <a:t>-20.1</a:t>
                      </a:r>
                      <a:endParaRPr lang="lv-LV" sz="1200" b="0" i="0" u="none" strike="noStrike" dirty="0">
                        <a:solidFill>
                          <a:srgbClr val="1F497D"/>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 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-10.9 to -12.3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4F6228"/>
                          </a:solidFill>
                          <a:effectLst/>
                          <a:latin typeface="Calibri"/>
                        </a:rPr>
                        <a:t>0.5 - 15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Na-Cl. 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-4.5 to  -9.9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2 - 75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Na-Cl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9238">
                <a:tc>
                  <a:txBody>
                    <a:bodyPr/>
                    <a:lstStyle/>
                    <a:p>
                      <a:pPr algn="ctr" fontAlgn="ctr"/>
                      <a:r>
                        <a:rPr lang="lv-LV" sz="1200" b="1" i="0" u="none" strike="noStrike" dirty="0" smtClean="0">
                          <a:solidFill>
                            <a:srgbClr val="000000"/>
                          </a:solidFill>
                          <a:effectLst/>
                          <a:latin typeface="Calibri"/>
                        </a:rPr>
                        <a:t>Vidusdevons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dirty="0">
                          <a:solidFill>
                            <a:srgbClr val="1F497D"/>
                          </a:solidFill>
                          <a:effectLst/>
                          <a:latin typeface="Calibri"/>
                        </a:rPr>
                        <a:t>-10.7 to  -11.8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-10.7 to -13.4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0.5 - 3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 Ca-HCO3. Na-Cl. Ca - SO4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-9.6 to  -12.6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0.5 - 35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Na-Cl. Ca - SO4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429">
                <a:tc>
                  <a:txBody>
                    <a:bodyPr/>
                    <a:lstStyle/>
                    <a:p>
                      <a:pPr algn="ctr" fontAlgn="ctr"/>
                      <a:r>
                        <a:rPr lang="lv-LV" sz="1200" b="1" i="0" u="none" strike="noStrike" dirty="0" smtClean="0">
                          <a:solidFill>
                            <a:srgbClr val="000000"/>
                          </a:solidFill>
                          <a:effectLst/>
                          <a:latin typeface="Calibri"/>
                        </a:rPr>
                        <a:t>Augšdevons</a:t>
                      </a:r>
                    </a:p>
                    <a:p>
                      <a:pPr algn="ctr" fontAlgn="ctr"/>
                      <a:r>
                        <a:rPr lang="lv-LV" sz="1200" b="1" i="0" u="none" strike="noStrike" dirty="0" smtClean="0">
                          <a:solidFill>
                            <a:srgbClr val="000000"/>
                          </a:solidFill>
                          <a:effectLst/>
                          <a:latin typeface="Calibri"/>
                        </a:rPr>
                        <a:t>(smilšakmeņos)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dirty="0">
                          <a:solidFill>
                            <a:srgbClr val="1F497D"/>
                          </a:solidFill>
                          <a:effectLst/>
                          <a:latin typeface="Calibri"/>
                        </a:rPr>
                        <a:t>-11.1 to  -11.3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-10.2 to -13.2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0.5 - 2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-11.7 to  -13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0.5 - 25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Na-Cl. 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429">
                <a:tc>
                  <a:txBody>
                    <a:bodyPr/>
                    <a:lstStyle/>
                    <a:p>
                      <a:pPr algn="ctr" fontAlgn="ctr"/>
                      <a:r>
                        <a:rPr lang="lv-LV" sz="1200" b="1" i="0" u="none" strike="noStrike" dirty="0" smtClean="0">
                          <a:solidFill>
                            <a:srgbClr val="000000"/>
                          </a:solidFill>
                          <a:effectLst/>
                          <a:latin typeface="Calibri"/>
                        </a:rPr>
                        <a:t>Augšdevons</a:t>
                      </a:r>
                      <a:r>
                        <a:rPr lang="lv-LV" sz="1200" b="1" i="0" u="none" strike="noStrike" baseline="0" dirty="0" smtClean="0">
                          <a:solidFill>
                            <a:srgbClr val="000000"/>
                          </a:solidFill>
                          <a:effectLst/>
                          <a:latin typeface="Calibri"/>
                        </a:rPr>
                        <a:t> </a:t>
                      </a:r>
                      <a:r>
                        <a:rPr lang="lv-LV" sz="1200" b="1" i="0" u="none" strike="noStrike" dirty="0" smtClean="0">
                          <a:solidFill>
                            <a:srgbClr val="000000"/>
                          </a:solidFill>
                          <a:effectLst/>
                          <a:latin typeface="Calibri"/>
                        </a:rPr>
                        <a:t>(karbonātos)</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a:solidFill>
                            <a:srgbClr val="1F497D"/>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-9.4 to  -12.2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0.5 - 2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Ca-HCO3. Ca-SO4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974706"/>
                          </a:solidFill>
                          <a:effectLst/>
                          <a:latin typeface="Calibri"/>
                        </a:rPr>
                        <a:t>-10.4 to  -12.2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0.5 - 4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Na-Cl. Ca-HCO3  Ca-SO4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049">
                <a:tc>
                  <a:txBody>
                    <a:bodyPr/>
                    <a:lstStyle/>
                    <a:p>
                      <a:pPr algn="ctr" fontAlgn="ctr"/>
                      <a:r>
                        <a:rPr lang="lv-LV" sz="1200" b="1" i="0" u="none" strike="noStrike" dirty="0" smtClean="0">
                          <a:solidFill>
                            <a:srgbClr val="000000"/>
                          </a:solidFill>
                          <a:effectLst/>
                          <a:latin typeface="Calibri"/>
                        </a:rPr>
                        <a:t>Kvartāra</a:t>
                      </a:r>
                      <a:endParaRPr lang="lv-LV" sz="12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lv-LV" sz="1200" b="0" i="0" u="none" strike="noStrike">
                          <a:solidFill>
                            <a:srgbClr val="1F497D"/>
                          </a:solidFill>
                          <a:effectLst/>
                          <a:latin typeface="Calibri"/>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&lt;0.5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1F497D"/>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-8.6 to  -12.3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&lt;0.5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a:solidFill>
                            <a:srgbClr val="4F6228"/>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-10.4 to  -11.7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&lt;0.5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lv-LV" sz="1200" b="0" i="0" u="none" strike="noStrike" dirty="0">
                          <a:solidFill>
                            <a:srgbClr val="974706"/>
                          </a:solidFill>
                          <a:effectLst/>
                          <a:latin typeface="Calibri"/>
                        </a:rPr>
                        <a:t>Ca-HCO3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2791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1" name="Content Placeholder 5"/>
          <p:cNvSpPr txBox="1">
            <a:spLocks/>
          </p:cNvSpPr>
          <p:nvPr/>
        </p:nvSpPr>
        <p:spPr bwMode="auto">
          <a:xfrm>
            <a:off x="-36513" y="719999"/>
            <a:ext cx="9048751" cy="558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20000"/>
              </a:spcBef>
            </a:pPr>
            <a:endParaRPr lang="lv-LV" sz="1900" dirty="0" smtClean="0"/>
          </a:p>
          <a:p>
            <a:pPr marL="457200" indent="-457200" algn="just">
              <a:spcBef>
                <a:spcPct val="20000"/>
              </a:spcBef>
              <a:buFont typeface="+mj-lt"/>
              <a:buAutoNum type="arabicPeriod"/>
            </a:pPr>
            <a:r>
              <a:rPr lang="lv-LV" sz="1900" dirty="0" smtClean="0"/>
              <a:t>Aktīvajā ūdens apmaiņas zonā dominē saldūdeņi, kas infiltrējušies pazemē no nokrišņiem, galvenokārt, holocēna periodā ar ᵹ skābekļa-18 vērtībām diapazonā no -8,9 – -13,4 ‰. </a:t>
            </a:r>
          </a:p>
          <a:p>
            <a:pPr marL="457200" indent="-457200" algn="just">
              <a:spcBef>
                <a:spcPct val="20000"/>
              </a:spcBef>
              <a:buFont typeface="+mj-lt"/>
              <a:buAutoNum type="arabicPeriod"/>
            </a:pPr>
            <a:r>
              <a:rPr lang="lv-LV" sz="1900" dirty="0" smtClean="0"/>
              <a:t>Pazemes ūdens horizontos zem Narvas reģionālā sprostslāņa, infiltrācija notiek ļoti lēnām. Igaunijā sastopami gan ledājkušanas ūdeņi, gan mūsdienu nokrišņu infiltrācija, savukārt centrālajā daļā dominē iesaļūdeņi un sāļūdeņi ar mūsdienu nokrišņiem raksturīgu izotopu saturu, kas iespējams ir jaukti ūdeņi starp sālījumiem un ledājkušanas ūdeni.</a:t>
            </a:r>
          </a:p>
          <a:p>
            <a:pPr marL="457200" indent="-457200" algn="just">
              <a:spcBef>
                <a:spcPct val="20000"/>
              </a:spcBef>
              <a:buFont typeface="+mj-lt"/>
              <a:buAutoNum type="arabicPeriod"/>
            </a:pPr>
            <a:r>
              <a:rPr lang="lv-LV" sz="1900" dirty="0" smtClean="0"/>
              <a:t> Lietuvā zem reģionālā Narvas sprostslāņa dominē gan mūsdienu apstākļos infiltrējušies pazemes ūdeņi, gan sālījumi ar ļoti smagu skābekļa izotopu saturu (&lt; -4,5‰).</a:t>
            </a:r>
          </a:p>
          <a:p>
            <a:pPr marL="457200" indent="-457200" algn="just">
              <a:spcBef>
                <a:spcPct val="20000"/>
              </a:spcBef>
              <a:buFont typeface="+mj-lt"/>
              <a:buAutoNum type="arabicPeriod"/>
            </a:pPr>
            <a:r>
              <a:rPr lang="lv-LV" sz="1900" dirty="0" smtClean="0"/>
              <a:t>Latvijā kembrija PŪ kompleksā raksturīgi sālījumi ar </a:t>
            </a:r>
            <a:r>
              <a:rPr lang="lv-LV" sz="1900" dirty="0"/>
              <a:t>ļoti smagu skābekļa izotopu saturu </a:t>
            </a:r>
            <a:r>
              <a:rPr lang="lv-LV" sz="1900" dirty="0" smtClean="0"/>
              <a:t>(-5,3 - </a:t>
            </a:r>
            <a:r>
              <a:rPr lang="lv-LV" sz="1900" dirty="0"/>
              <a:t>-</a:t>
            </a:r>
            <a:r>
              <a:rPr lang="lv-LV" sz="1900" dirty="0" smtClean="0"/>
              <a:t>4,6 ‰).</a:t>
            </a:r>
            <a:endParaRPr lang="lv-LV" sz="1900" dirty="0"/>
          </a:p>
          <a:p>
            <a:pPr marL="457200" indent="-457200" algn="just">
              <a:spcBef>
                <a:spcPct val="20000"/>
              </a:spcBef>
              <a:buFont typeface="+mj-lt"/>
              <a:buAutoNum type="arabicPeriod"/>
            </a:pPr>
            <a:r>
              <a:rPr lang="lv-LV" sz="1900" dirty="0" smtClean="0"/>
              <a:t>Izotopu sastava ziņā ļoti viegls un ledāja kušanas saldūdens no kvartāra apledojumiem ir atrodams, galvenokārt, Igaunijas ziemeļu daļā, Kembrija – Venda PŪ kempleksā un Roņu un Kihnu salās Apakš – vidusdevona horizontos.</a:t>
            </a:r>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18</a:t>
            </a:fld>
            <a:endParaRPr lang="lv-LV"/>
          </a:p>
        </p:txBody>
      </p:sp>
      <p:sp>
        <p:nvSpPr>
          <p:cNvPr id="12" name="TextBox 1"/>
          <p:cNvSpPr txBox="1">
            <a:spLocks noChangeArrowheads="1"/>
          </p:cNvSpPr>
          <p:nvPr/>
        </p:nvSpPr>
        <p:spPr bwMode="auto">
          <a:xfrm>
            <a:off x="173636" y="107921"/>
            <a:ext cx="2962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a:solidFill>
                  <a:schemeClr val="accent2">
                    <a:lumMod val="75000"/>
                  </a:schemeClr>
                </a:solidFill>
                <a:effectLst>
                  <a:outerShdw blurRad="50800" dist="38100" dir="5400000" algn="t" rotWithShape="0">
                    <a:prstClr val="black">
                      <a:alpha val="40000"/>
                    </a:prstClr>
                  </a:outerShdw>
                </a:effectLst>
              </a:rPr>
              <a:t>K</a:t>
            </a:r>
            <a:r>
              <a:rPr lang="lv-LV" sz="3200" b="1" dirty="0" smtClean="0">
                <a:solidFill>
                  <a:schemeClr val="accent2">
                    <a:lumMod val="75000"/>
                  </a:schemeClr>
                </a:solidFill>
                <a:effectLst>
                  <a:outerShdw blurRad="50800" dist="38100" dir="5400000" algn="t" rotWithShape="0">
                    <a:prstClr val="black">
                      <a:alpha val="40000"/>
                    </a:prstClr>
                  </a:outerShdw>
                </a:effectLst>
              </a:rPr>
              <a:t>opsavilkums</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105128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6338888"/>
            <a:ext cx="9144000" cy="539750"/>
          </a:xfrm>
          <a:prstGeom prst="rect">
            <a:avLst/>
          </a:prstGeom>
          <a:gradFill>
            <a:gsLst>
              <a:gs pos="4000">
                <a:srgbClr val="FFEBFA">
                  <a:lumMod val="0"/>
                  <a:lumOff val="100000"/>
                </a:srgbClr>
              </a:gs>
              <a:gs pos="100000">
                <a:srgbClr val="5E9EFF">
                  <a:lumMod val="0"/>
                  <a:lumOff val="100000"/>
                  <a:alpha val="0"/>
                </a:srgbClr>
              </a:gs>
              <a:gs pos="89000">
                <a:srgbClr val="85C2FF"/>
              </a:gs>
              <a:gs pos="97000">
                <a:srgbClr val="C4D6EB"/>
              </a:gs>
              <a:gs pos="39000">
                <a:srgbClr val="FFEBFA"/>
              </a:gs>
            </a:gsLst>
            <a:lin ang="5400000" scaled="0"/>
          </a:gra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2051"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solidFill>
                  <a:srgbClr val="003366"/>
                </a:solidFill>
              </a:rPr>
              <a:t>ESF Project </a:t>
            </a:r>
            <a:r>
              <a:rPr lang="en-GB" sz="1000" b="1" dirty="0">
                <a:solidFill>
                  <a:srgbClr val="003366"/>
                </a:solidFill>
              </a:rPr>
              <a:t>„Establishment of interdisciplinary scientist group </a:t>
            </a:r>
            <a:endParaRPr lang="lv-LV" sz="1000" b="1" dirty="0">
              <a:solidFill>
                <a:srgbClr val="003366"/>
              </a:solidFill>
            </a:endParaRPr>
          </a:p>
          <a:p>
            <a:pPr eaLnBrk="1" hangingPunct="1"/>
            <a:r>
              <a:rPr lang="en-GB" sz="1000" b="1" dirty="0">
                <a:solidFill>
                  <a:srgbClr val="003366"/>
                </a:solidFill>
              </a:rPr>
              <a:t>and modelling system for groundwater research”</a:t>
            </a:r>
            <a:endParaRPr lang="lv-LV" sz="1000" b="1" dirty="0">
              <a:solidFill>
                <a:srgbClr val="003366"/>
              </a:solidFill>
            </a:endParaRPr>
          </a:p>
          <a:p>
            <a:pPr eaLnBrk="1" hangingPunct="1"/>
            <a:r>
              <a:rPr lang="lv-LV" sz="1000" dirty="0">
                <a:solidFill>
                  <a:srgbClr val="003366"/>
                </a:solidFill>
              </a:rPr>
              <a:t>Project number  2009/0212/1DP/1.1.1.2.0/09/APIA/VIAA/060</a:t>
            </a:r>
          </a:p>
        </p:txBody>
      </p:sp>
      <p:pic>
        <p:nvPicPr>
          <p:cNvPr id="2052" name="Picture 5" descr="logo_verticalll_si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0" y="1773163"/>
            <a:ext cx="9144000" cy="2556000"/>
          </a:xfrm>
          <a:prstGeom prst="rect">
            <a:avLst/>
          </a:prstGeom>
          <a:gradFill>
            <a:gsLst>
              <a:gs pos="4000">
                <a:srgbClr val="FFEBFA">
                  <a:lumMod val="0"/>
                  <a:lumOff val="100000"/>
                </a:srgbClr>
              </a:gs>
              <a:gs pos="100000">
                <a:srgbClr val="5E9EFF">
                  <a:lumMod val="0"/>
                  <a:lumOff val="100000"/>
                  <a:alpha val="0"/>
                </a:srgbClr>
              </a:gs>
              <a:gs pos="44000">
                <a:srgbClr val="85C2FF"/>
              </a:gs>
              <a:gs pos="65000">
                <a:srgbClr val="C4D6EB"/>
              </a:gs>
              <a:gs pos="15000">
                <a:srgbClr val="FFEBFA"/>
              </a:gs>
            </a:gsLst>
            <a:lin ang="5400000" scaled="0"/>
          </a:gradFill>
          <a:ln w="222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2054"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2" name="Rectangle 1"/>
          <p:cNvSpPr/>
          <p:nvPr/>
        </p:nvSpPr>
        <p:spPr>
          <a:xfrm>
            <a:off x="208942" y="2987890"/>
            <a:ext cx="8771260" cy="707886"/>
          </a:xfrm>
          <a:prstGeom prst="rect">
            <a:avLst/>
          </a:prstGeom>
        </p:spPr>
        <p:txBody>
          <a:bodyPr wrap="square">
            <a:spAutoFit/>
          </a:bodyPr>
          <a:lstStyle/>
          <a:p>
            <a:pPr algn="ctr"/>
            <a:r>
              <a:rPr lang="lv-LV" sz="4000" b="1" dirty="0" smtClean="0">
                <a:solidFill>
                  <a:schemeClr val="accent2">
                    <a:lumMod val="75000"/>
                  </a:schemeClr>
                </a:solidFill>
                <a:effectLst>
                  <a:outerShdw blurRad="50800" dist="38100" dir="5400000" algn="t" rotWithShape="0">
                    <a:prstClr val="black">
                      <a:alpha val="40000"/>
                    </a:prstClr>
                  </a:outerShdw>
                </a:effectLst>
                <a:latin typeface="+mj-lt"/>
              </a:rPr>
              <a:t>Paldies par uzmanību!</a:t>
            </a:r>
            <a:endParaRPr lang="lv-LV" sz="4000" b="1" dirty="0">
              <a:solidFill>
                <a:schemeClr val="accent2">
                  <a:lumMod val="75000"/>
                </a:schemeClr>
              </a:solidFill>
              <a:effectLst>
                <a:outerShdw blurRad="50800" dist="38100" dir="5400000" algn="t" rotWithShape="0">
                  <a:prstClr val="black">
                    <a:alpha val="40000"/>
                  </a:prstClr>
                </a:outerShdw>
              </a:effectLst>
              <a:latin typeface="+mj-lt"/>
            </a:endParaRPr>
          </a:p>
        </p:txBody>
      </p:sp>
      <p:sp>
        <p:nvSpPr>
          <p:cNvPr id="4" name="Slide Number Placeholder 3"/>
          <p:cNvSpPr>
            <a:spLocks noGrp="1"/>
          </p:cNvSpPr>
          <p:nvPr>
            <p:ph type="sldNum" sz="quarter" idx="12"/>
          </p:nvPr>
        </p:nvSpPr>
        <p:spPr/>
        <p:txBody>
          <a:bodyPr/>
          <a:lstStyle/>
          <a:p>
            <a:pPr>
              <a:defRPr/>
            </a:pPr>
            <a:fld id="{751B2009-2DF3-40DC-926F-1799E12EB208}" type="slidenum">
              <a:rPr lang="lv-LV" smtClean="0"/>
              <a:pPr>
                <a:defRPr/>
              </a:pPr>
              <a:t>19</a:t>
            </a:fld>
            <a:endParaRPr lang="lv-LV"/>
          </a:p>
        </p:txBody>
      </p:sp>
    </p:spTree>
    <p:extLst>
      <p:ext uri="{BB962C8B-B14F-4D97-AF65-F5344CB8AC3E}">
        <p14:creationId xmlns:p14="http://schemas.microsoft.com/office/powerpoint/2010/main" val="390124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1" name="Content Placeholder 5"/>
          <p:cNvSpPr txBox="1">
            <a:spLocks/>
          </p:cNvSpPr>
          <p:nvPr/>
        </p:nvSpPr>
        <p:spPr bwMode="auto">
          <a:xfrm>
            <a:off x="46038" y="980728"/>
            <a:ext cx="9097962" cy="507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None/>
            </a:pPr>
            <a:r>
              <a:rPr lang="lv-LV" sz="2400" dirty="0" smtClean="0">
                <a:latin typeface="+mj-lt"/>
                <a:cs typeface="Times New Roman" pitchFamily="18" charset="0"/>
              </a:rPr>
              <a:t>Uzlabot priekšstatu par to, </a:t>
            </a:r>
            <a:r>
              <a:rPr lang="lv-LV" sz="2400" dirty="0" smtClean="0">
                <a:latin typeface="+mj-lt"/>
                <a:cs typeface="Times New Roman" pitchFamily="18" charset="0"/>
              </a:rPr>
              <a:t>kad </a:t>
            </a:r>
            <a:r>
              <a:rPr lang="lv-LV" sz="2400" dirty="0">
                <a:latin typeface="+mj-lt"/>
                <a:cs typeface="Times New Roman" pitchFamily="18" charset="0"/>
              </a:rPr>
              <a:t>un kādos apstākļos </a:t>
            </a:r>
            <a:r>
              <a:rPr lang="lv-LV" sz="2400" dirty="0" smtClean="0">
                <a:latin typeface="+mj-lt"/>
                <a:cs typeface="Times New Roman" pitchFamily="18" charset="0"/>
              </a:rPr>
              <a:t>notikusi</a:t>
            </a:r>
          </a:p>
          <a:p>
            <a:pPr algn="just" eaLnBrk="1" hangingPunct="1">
              <a:buFontTx/>
              <a:buNone/>
            </a:pPr>
            <a:r>
              <a:rPr lang="lv-LV" sz="2400" dirty="0" smtClean="0">
                <a:latin typeface="+mj-lt"/>
                <a:cs typeface="Times New Roman" pitchFamily="18" charset="0"/>
              </a:rPr>
              <a:t>Pazemes</a:t>
            </a:r>
            <a:r>
              <a:rPr lang="lv-LV" sz="2400" dirty="0" smtClean="0">
                <a:latin typeface="+mj-lt"/>
                <a:cs typeface="Times New Roman" pitchFamily="18" charset="0"/>
              </a:rPr>
              <a:t> </a:t>
            </a:r>
            <a:r>
              <a:rPr lang="lv-LV" sz="2400" dirty="0" smtClean="0">
                <a:latin typeface="+mj-lt"/>
                <a:cs typeface="Times New Roman" pitchFamily="18" charset="0"/>
              </a:rPr>
              <a:t>ūdens </a:t>
            </a:r>
            <a:r>
              <a:rPr lang="lv-LV" sz="2400" dirty="0">
                <a:latin typeface="+mj-lt"/>
                <a:cs typeface="Times New Roman" pitchFamily="18" charset="0"/>
              </a:rPr>
              <a:t>resursu  papildināšanās Baltijas </a:t>
            </a:r>
            <a:r>
              <a:rPr lang="lv-LV" sz="2400" dirty="0" smtClean="0">
                <a:latin typeface="+mj-lt"/>
                <a:cs typeface="Times New Roman" pitchFamily="18" charset="0"/>
              </a:rPr>
              <a:t>artēziskajā</a:t>
            </a:r>
          </a:p>
          <a:p>
            <a:pPr algn="just" eaLnBrk="1" hangingPunct="1">
              <a:buFontTx/>
              <a:buNone/>
            </a:pPr>
            <a:r>
              <a:rPr lang="lv-LV" sz="2400" dirty="0" smtClean="0">
                <a:latin typeface="+mj-lt"/>
                <a:cs typeface="Times New Roman" pitchFamily="18" charset="0"/>
              </a:rPr>
              <a:t>baseinā.</a:t>
            </a:r>
          </a:p>
          <a:p>
            <a:pPr algn="just" eaLnBrk="1" hangingPunct="1">
              <a:buFontTx/>
              <a:buNone/>
            </a:pPr>
            <a:endParaRPr lang="lv-LV" sz="2400" dirty="0">
              <a:latin typeface="+mj-lt"/>
              <a:cs typeface="Times New Roman" pitchFamily="18" charset="0"/>
            </a:endParaRPr>
          </a:p>
          <a:p>
            <a:pPr eaLnBrk="1" hangingPunct="1">
              <a:buFontTx/>
              <a:buNone/>
            </a:pPr>
            <a:r>
              <a:rPr lang="lv-LV" sz="2800" i="1" u="sng" dirty="0">
                <a:latin typeface="+mj-lt"/>
                <a:cs typeface="Times New Roman" pitchFamily="18" charset="0"/>
              </a:rPr>
              <a:t>Jautājumi:</a:t>
            </a:r>
          </a:p>
          <a:p>
            <a:pPr>
              <a:lnSpc>
                <a:spcPct val="150000"/>
              </a:lnSpc>
              <a:buFont typeface="Arial" pitchFamily="34" charset="0"/>
              <a:buChar char="•"/>
            </a:pPr>
            <a:r>
              <a:rPr lang="lv-LV" sz="2400" b="1" dirty="0">
                <a:latin typeface="+mj-lt"/>
                <a:cs typeface="Times New Roman" pitchFamily="18" charset="0"/>
              </a:rPr>
              <a:t>Kāds ir laiks, kopš pētāmos pazemes ūdens horizontos infiltrējies ūdens no virszemes? </a:t>
            </a:r>
            <a:endParaRPr lang="en-GB" sz="2400" b="1" dirty="0">
              <a:latin typeface="+mj-lt"/>
              <a:cs typeface="Times New Roman" pitchFamily="18" charset="0"/>
            </a:endParaRPr>
          </a:p>
          <a:p>
            <a:pPr>
              <a:lnSpc>
                <a:spcPct val="150000"/>
              </a:lnSpc>
              <a:buFont typeface="Arial" pitchFamily="34" charset="0"/>
              <a:buChar char="•"/>
            </a:pPr>
            <a:r>
              <a:rPr lang="lv-LV" sz="2400" dirty="0">
                <a:latin typeface="+mj-lt"/>
                <a:cs typeface="Times New Roman" pitchFamily="18" charset="0"/>
              </a:rPr>
              <a:t>Kādas ir stabilo izotopu satura izplatības likumsakarības BAB? </a:t>
            </a:r>
          </a:p>
          <a:p>
            <a:pPr>
              <a:lnSpc>
                <a:spcPct val="150000"/>
              </a:lnSpc>
              <a:buFont typeface="Arial" pitchFamily="34" charset="0"/>
              <a:buChar char="•"/>
            </a:pPr>
            <a:r>
              <a:rPr lang="lv-LV" sz="2400" dirty="0" smtClean="0">
                <a:latin typeface="+mj-lt"/>
                <a:cs typeface="Times New Roman" pitchFamily="18" charset="0"/>
              </a:rPr>
              <a:t>Kādas </a:t>
            </a:r>
            <a:r>
              <a:rPr lang="lv-LV" sz="2400" dirty="0">
                <a:latin typeface="+mj-lt"/>
                <a:cs typeface="Times New Roman" pitchFamily="18" charset="0"/>
              </a:rPr>
              <a:t>ir vidējās izotopu vērtības pētāmajos ūdens horizontos?</a:t>
            </a:r>
            <a:endParaRPr lang="en-GB" sz="2400" dirty="0">
              <a:latin typeface="+mj-lt"/>
              <a:cs typeface="Times New Roman" pitchFamily="18" charset="0"/>
            </a:endParaRPr>
          </a:p>
          <a:p>
            <a:pPr>
              <a:lnSpc>
                <a:spcPct val="150000"/>
              </a:lnSpc>
              <a:buFont typeface="Arial" pitchFamily="34" charset="0"/>
              <a:buChar char="•"/>
            </a:pPr>
            <a:r>
              <a:rPr lang="lv-LV" sz="2400" dirty="0" smtClean="0">
                <a:latin typeface="+mj-lt"/>
                <a:cs typeface="Times New Roman" pitchFamily="18" charset="0"/>
              </a:rPr>
              <a:t>Vai </a:t>
            </a:r>
            <a:r>
              <a:rPr lang="lv-LV" sz="2400" dirty="0">
                <a:latin typeface="+mj-lt"/>
                <a:cs typeface="Times New Roman" pitchFamily="18" charset="0"/>
              </a:rPr>
              <a:t>pastāv sakarība starp stabilo izotopu attiecību ūdenī un pazemes ūdens </a:t>
            </a:r>
            <a:r>
              <a:rPr lang="lv-LV" sz="2400" dirty="0" smtClean="0">
                <a:latin typeface="+mj-lt"/>
                <a:cs typeface="Times New Roman" pitchFamily="18" charset="0"/>
              </a:rPr>
              <a:t>ķīmisko </a:t>
            </a:r>
            <a:r>
              <a:rPr lang="lv-LV" sz="2400" dirty="0">
                <a:latin typeface="+mj-lt"/>
                <a:cs typeface="Times New Roman" pitchFamily="18" charset="0"/>
              </a:rPr>
              <a:t>sastāvu</a:t>
            </a:r>
            <a:r>
              <a:rPr lang="lv-LV" sz="2400" dirty="0" smtClean="0">
                <a:latin typeface="+mj-lt"/>
                <a:cs typeface="Times New Roman" pitchFamily="18" charset="0"/>
              </a:rPr>
              <a:t>?</a:t>
            </a:r>
            <a:endParaRPr lang="lv-LV" sz="2400" dirty="0">
              <a:latin typeface="+mj-lt"/>
              <a:cs typeface="Times New Roman" pitchFamily="18" charset="0"/>
            </a:endParaRPr>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2</a:t>
            </a:fld>
            <a:endParaRPr lang="lv-LV" dirty="0"/>
          </a:p>
        </p:txBody>
      </p:sp>
      <p:sp>
        <p:nvSpPr>
          <p:cNvPr id="12"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83" name="TextBox 1"/>
          <p:cNvSpPr txBox="1">
            <a:spLocks noChangeArrowheads="1"/>
          </p:cNvSpPr>
          <p:nvPr/>
        </p:nvSpPr>
        <p:spPr bwMode="auto">
          <a:xfrm>
            <a:off x="207429" y="116632"/>
            <a:ext cx="2940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latin typeface="+mj-lt"/>
              </a:rPr>
              <a:t>Pētījuma ideja</a:t>
            </a:r>
            <a:endParaRPr lang="en-GB" sz="3200" b="1" dirty="0">
              <a:solidFill>
                <a:schemeClr val="accent2">
                  <a:lumMod val="75000"/>
                </a:schemeClr>
              </a:solidFill>
              <a:effectLst>
                <a:outerShdw blurRad="50800" dist="38100" dir="5400000" algn="t" rotWithShape="0">
                  <a:prstClr val="black">
                    <a:alpha val="40000"/>
                  </a:prstClr>
                </a:outerShdw>
              </a:effectLst>
              <a:latin typeface="+mj-lt"/>
            </a:endParaRPr>
          </a:p>
        </p:txBody>
      </p:sp>
    </p:spTree>
    <p:extLst>
      <p:ext uri="{BB962C8B-B14F-4D97-AF65-F5344CB8AC3E}">
        <p14:creationId xmlns:p14="http://schemas.microsoft.com/office/powerpoint/2010/main" val="352702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solidFill>
                <a:srgbClr val="000000"/>
              </a:solidFill>
            </a:endParaRPr>
          </a:p>
        </p:txBody>
      </p:sp>
      <p:sp>
        <p:nvSpPr>
          <p:cNvPr id="12" name="Rectangle 9"/>
          <p:cNvSpPr>
            <a:spLocks noChangeArrowheads="1"/>
          </p:cNvSpPr>
          <p:nvPr/>
        </p:nvSpPr>
        <p:spPr bwMode="auto">
          <a:xfrm>
            <a:off x="4315482" y="4149080"/>
            <a:ext cx="47683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lv-LV" sz="1400" b="1" i="1" dirty="0" smtClean="0">
                <a:solidFill>
                  <a:srgbClr val="000000"/>
                </a:solidFill>
              </a:rPr>
              <a:t>Relatīvais plusmas ātrums šķērsgriezumā A-B-C</a:t>
            </a:r>
          </a:p>
        </p:txBody>
      </p:sp>
      <p:sp>
        <p:nvSpPr>
          <p:cNvPr id="15" name="Rectangle 9"/>
          <p:cNvSpPr>
            <a:spLocks noChangeArrowheads="1"/>
          </p:cNvSpPr>
          <p:nvPr/>
        </p:nvSpPr>
        <p:spPr bwMode="auto">
          <a:xfrm>
            <a:off x="48574" y="5264943"/>
            <a:ext cx="61076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b="1" i="1" dirty="0" smtClean="0">
                <a:solidFill>
                  <a:srgbClr val="000000"/>
                </a:solidFill>
              </a:rPr>
              <a:t>H</a:t>
            </a:r>
            <a:r>
              <a:rPr lang="lv-LV" sz="1400" b="1" i="1" dirty="0" smtClean="0">
                <a:solidFill>
                  <a:srgbClr val="000000"/>
                </a:solidFill>
              </a:rPr>
              <a:t>orizontālais šķērsgriezums BAB atzīmē -50 m zjl. </a:t>
            </a:r>
          </a:p>
          <a:p>
            <a:r>
              <a:rPr lang="lv-LV" sz="1400" i="1" dirty="0" smtClean="0">
                <a:solidFill>
                  <a:srgbClr val="000000"/>
                </a:solidFill>
              </a:rPr>
              <a:t>Vektori ataino plūsmas virzienus un relatīvo pazemes ūdens plūsmas ātrumu.  </a:t>
            </a:r>
            <a:r>
              <a:rPr lang="en-US" sz="1400" i="1" dirty="0" err="1" smtClean="0">
                <a:solidFill>
                  <a:srgbClr val="000000"/>
                </a:solidFill>
              </a:rPr>
              <a:t>Profil</a:t>
            </a:r>
            <a:r>
              <a:rPr lang="lv-LV" sz="1400" i="1" dirty="0" smtClean="0">
                <a:solidFill>
                  <a:srgbClr val="000000"/>
                </a:solidFill>
              </a:rPr>
              <a:t>a līnijas</a:t>
            </a:r>
            <a:r>
              <a:rPr lang="en-US" sz="1400" i="1" dirty="0" smtClean="0">
                <a:solidFill>
                  <a:srgbClr val="000000"/>
                </a:solidFill>
              </a:rPr>
              <a:t> A-B-C </a:t>
            </a:r>
            <a:r>
              <a:rPr lang="lv-LV" sz="1400" i="1" dirty="0" smtClean="0">
                <a:solidFill>
                  <a:srgbClr val="000000"/>
                </a:solidFill>
              </a:rPr>
              <a:t>un </a:t>
            </a:r>
            <a:r>
              <a:rPr lang="en-US" sz="1400" i="1" dirty="0" smtClean="0">
                <a:solidFill>
                  <a:srgbClr val="000000"/>
                </a:solidFill>
              </a:rPr>
              <a:t>D-E-F</a:t>
            </a:r>
            <a:r>
              <a:rPr lang="lv-LV" sz="1400" i="1" dirty="0" smtClean="0">
                <a:solidFill>
                  <a:srgbClr val="000000"/>
                </a:solidFill>
              </a:rPr>
              <a:t> griezumiem. </a:t>
            </a:r>
            <a:endParaRPr lang="lv-LV" sz="1400" dirty="0">
              <a:solidFill>
                <a:srgbClr val="0000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8" y="1353452"/>
            <a:ext cx="4125479" cy="386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3355" y="1700808"/>
            <a:ext cx="492143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7581008" y="2831450"/>
            <a:ext cx="894747" cy="792088"/>
          </a:xfrm>
          <a:prstGeom prst="straightConnector1">
            <a:avLst/>
          </a:prstGeom>
          <a:ln w="44450" cmpd="sng">
            <a:solidFill>
              <a:srgbClr val="89FB3B"/>
            </a:solidFill>
            <a:tailEnd type="arrow"/>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92080" y="2336274"/>
            <a:ext cx="648072" cy="56718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621696" y="2421114"/>
            <a:ext cx="936104" cy="504056"/>
          </a:xfrm>
          <a:prstGeom prst="straightConnector1">
            <a:avLst/>
          </a:prstGeom>
          <a:ln w="38100">
            <a:solidFill>
              <a:srgbClr val="89FB3B"/>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020272" y="3263498"/>
            <a:ext cx="0" cy="43204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15482" y="1340768"/>
            <a:ext cx="1182638" cy="338554"/>
          </a:xfrm>
          <a:prstGeom prst="rect">
            <a:avLst/>
          </a:prstGeom>
          <a:noFill/>
        </p:spPr>
        <p:txBody>
          <a:bodyPr wrap="square" rtlCol="0">
            <a:spAutoFit/>
          </a:bodyPr>
          <a:lstStyle/>
          <a:p>
            <a:r>
              <a:rPr lang="lv-LV" sz="1600" dirty="0" smtClean="0">
                <a:solidFill>
                  <a:srgbClr val="000000"/>
                </a:solidFill>
              </a:rPr>
              <a:t>TALLINA</a:t>
            </a:r>
            <a:endParaRPr lang="lv-LV" sz="1600" dirty="0">
              <a:solidFill>
                <a:srgbClr val="000000"/>
              </a:solidFill>
            </a:endParaRPr>
          </a:p>
        </p:txBody>
      </p:sp>
      <p:sp>
        <p:nvSpPr>
          <p:cNvPr id="26" name="TextBox 25"/>
          <p:cNvSpPr txBox="1"/>
          <p:nvPr/>
        </p:nvSpPr>
        <p:spPr>
          <a:xfrm>
            <a:off x="6336196" y="1340768"/>
            <a:ext cx="792088" cy="338554"/>
          </a:xfrm>
          <a:prstGeom prst="rect">
            <a:avLst/>
          </a:prstGeom>
          <a:noFill/>
        </p:spPr>
        <p:txBody>
          <a:bodyPr wrap="square" rtlCol="0">
            <a:spAutoFit/>
          </a:bodyPr>
          <a:lstStyle/>
          <a:p>
            <a:r>
              <a:rPr lang="lv-LV" sz="1600" dirty="0" smtClean="0">
                <a:solidFill>
                  <a:srgbClr val="000000"/>
                </a:solidFill>
              </a:rPr>
              <a:t>CĒSIS</a:t>
            </a:r>
            <a:endParaRPr lang="lv-LV" sz="1600" dirty="0">
              <a:solidFill>
                <a:srgbClr val="000000"/>
              </a:solidFill>
            </a:endParaRPr>
          </a:p>
        </p:txBody>
      </p:sp>
      <p:sp>
        <p:nvSpPr>
          <p:cNvPr id="27" name="TextBox 26"/>
          <p:cNvSpPr txBox="1"/>
          <p:nvPr/>
        </p:nvSpPr>
        <p:spPr>
          <a:xfrm>
            <a:off x="8028383" y="1340768"/>
            <a:ext cx="1066405" cy="338554"/>
          </a:xfrm>
          <a:prstGeom prst="rect">
            <a:avLst/>
          </a:prstGeom>
          <a:noFill/>
        </p:spPr>
        <p:txBody>
          <a:bodyPr wrap="square" rtlCol="0">
            <a:spAutoFit/>
          </a:bodyPr>
          <a:lstStyle/>
          <a:p>
            <a:r>
              <a:rPr lang="lv-LV" sz="1600" dirty="0" smtClean="0">
                <a:solidFill>
                  <a:srgbClr val="000000"/>
                </a:solidFill>
              </a:rPr>
              <a:t>VIĻŅA</a:t>
            </a:r>
            <a:endParaRPr lang="lv-LV" sz="1600" dirty="0">
              <a:solidFill>
                <a:srgbClr val="000000"/>
              </a:solidFill>
            </a:endParaRPr>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solidFill>
                  <a:srgbClr val="000000"/>
                </a:solidFill>
              </a:rPr>
              <a:pPr>
                <a:defRPr/>
              </a:pPr>
              <a:t>3</a:t>
            </a:fld>
            <a:endParaRPr lang="lv-LV">
              <a:solidFill>
                <a:srgbClr val="000000"/>
              </a:solidFill>
            </a:endParaRPr>
          </a:p>
        </p:txBody>
      </p:sp>
      <p:sp>
        <p:nvSpPr>
          <p:cNvPr id="21"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83" name="TextBox 1"/>
          <p:cNvSpPr txBox="1">
            <a:spLocks noChangeArrowheads="1"/>
          </p:cNvSpPr>
          <p:nvPr/>
        </p:nvSpPr>
        <p:spPr bwMode="auto">
          <a:xfrm>
            <a:off x="195546" y="135224"/>
            <a:ext cx="7806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rgbClr val="333399">
                    <a:lumMod val="75000"/>
                  </a:srgbClr>
                </a:solidFill>
                <a:effectLst>
                  <a:outerShdw blurRad="50800" dist="38100" dir="5400000" algn="t" rotWithShape="0">
                    <a:prstClr val="black">
                      <a:alpha val="40000"/>
                    </a:prstClr>
                  </a:outerShdw>
                </a:effectLst>
                <a:latin typeface="Arial"/>
              </a:rPr>
              <a:t>Ģeoloģiskā un hidroģeoloģiskā uzbūve</a:t>
            </a:r>
            <a:endParaRPr lang="lv-LV" sz="3200" b="1" dirty="0">
              <a:solidFill>
                <a:srgbClr val="333399">
                  <a:lumMod val="75000"/>
                </a:srgbClr>
              </a:solidFill>
              <a:effectLst>
                <a:outerShdw blurRad="50800" dist="38100" dir="5400000" algn="t" rotWithShape="0">
                  <a:prstClr val="black">
                    <a:alpha val="40000"/>
                  </a:prstClr>
                </a:outerShdw>
              </a:effectLst>
              <a:latin typeface="Arial"/>
            </a:endParaRPr>
          </a:p>
        </p:txBody>
      </p:sp>
    </p:spTree>
    <p:extLst>
      <p:ext uri="{BB962C8B-B14F-4D97-AF65-F5344CB8AC3E}">
        <p14:creationId xmlns:p14="http://schemas.microsoft.com/office/powerpoint/2010/main" val="3203766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11135" y="3933131"/>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5746" b="-5746"/>
          <a:stretch/>
        </p:blipFill>
        <p:spPr>
          <a:xfrm>
            <a:off x="-5224" y="1463298"/>
            <a:ext cx="9113728" cy="4556864"/>
          </a:xfrm>
          <a:prstGeom prst="rect">
            <a:avLst/>
          </a:prstGeom>
        </p:spPr>
      </p:pic>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2398" y="219513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solidFill>
                <a:srgbClr val="000000"/>
              </a:solidFill>
            </a:endParaRPr>
          </a:p>
        </p:txBody>
      </p:sp>
      <p:sp>
        <p:nvSpPr>
          <p:cNvPr id="12" name="Rectangle 9"/>
          <p:cNvSpPr>
            <a:spLocks noChangeArrowheads="1"/>
          </p:cNvSpPr>
          <p:nvPr/>
        </p:nvSpPr>
        <p:spPr bwMode="auto">
          <a:xfrm>
            <a:off x="454723" y="5224844"/>
            <a:ext cx="49662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300" b="1" i="1" dirty="0" smtClean="0">
                <a:solidFill>
                  <a:srgbClr val="000000"/>
                </a:solidFill>
              </a:rPr>
              <a:t>Slāņu filtrācijas īpašības vertikālā griezumā pa līniju D-E-F</a:t>
            </a:r>
          </a:p>
        </p:txBody>
      </p:sp>
      <p:sp>
        <p:nvSpPr>
          <p:cNvPr id="15" name="Rectangle 9"/>
          <p:cNvSpPr>
            <a:spLocks noChangeArrowheads="1"/>
          </p:cNvSpPr>
          <p:nvPr/>
        </p:nvSpPr>
        <p:spPr bwMode="auto">
          <a:xfrm>
            <a:off x="454723" y="3064604"/>
            <a:ext cx="541342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300" b="1" i="1" dirty="0" smtClean="0">
                <a:solidFill>
                  <a:srgbClr val="000000"/>
                </a:solidFill>
              </a:rPr>
              <a:t>Nogulumu segas biezumi un ģeoloģiskā uzbūve griezumā </a:t>
            </a:r>
            <a:r>
              <a:rPr lang="en-GB" sz="1300" b="1" i="1" dirty="0" smtClean="0">
                <a:solidFill>
                  <a:srgbClr val="000000"/>
                </a:solidFill>
              </a:rPr>
              <a:t> A-B-C</a:t>
            </a:r>
            <a:endParaRPr lang="en-GB" sz="1300" b="1" i="1" dirty="0">
              <a:solidFill>
                <a:srgbClr val="000000"/>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331" y="1474435"/>
            <a:ext cx="608403" cy="1973930"/>
          </a:xfrm>
          <a:prstGeom prst="rect">
            <a:avLst/>
          </a:prstGeom>
        </p:spPr>
      </p:pic>
      <p:sp>
        <p:nvSpPr>
          <p:cNvPr id="5" name="TextBox 4"/>
          <p:cNvSpPr txBox="1"/>
          <p:nvPr/>
        </p:nvSpPr>
        <p:spPr>
          <a:xfrm>
            <a:off x="125577" y="1163571"/>
            <a:ext cx="1182638" cy="338554"/>
          </a:xfrm>
          <a:prstGeom prst="rect">
            <a:avLst/>
          </a:prstGeom>
          <a:noFill/>
        </p:spPr>
        <p:txBody>
          <a:bodyPr wrap="square" rtlCol="0">
            <a:spAutoFit/>
          </a:bodyPr>
          <a:lstStyle/>
          <a:p>
            <a:r>
              <a:rPr lang="lv-LV" sz="1600" dirty="0" smtClean="0">
                <a:solidFill>
                  <a:srgbClr val="000000"/>
                </a:solidFill>
              </a:rPr>
              <a:t>TALLINA</a:t>
            </a:r>
            <a:endParaRPr lang="lv-LV" sz="1600" dirty="0">
              <a:solidFill>
                <a:srgbClr val="000000"/>
              </a:solidFill>
            </a:endParaRPr>
          </a:p>
        </p:txBody>
      </p:sp>
      <p:sp>
        <p:nvSpPr>
          <p:cNvPr id="16" name="TextBox 15"/>
          <p:cNvSpPr txBox="1"/>
          <p:nvPr/>
        </p:nvSpPr>
        <p:spPr>
          <a:xfrm>
            <a:off x="4158872" y="1124744"/>
            <a:ext cx="775453" cy="338554"/>
          </a:xfrm>
          <a:prstGeom prst="rect">
            <a:avLst/>
          </a:prstGeom>
          <a:noFill/>
        </p:spPr>
        <p:txBody>
          <a:bodyPr wrap="square" rtlCol="0">
            <a:spAutoFit/>
          </a:bodyPr>
          <a:lstStyle/>
          <a:p>
            <a:r>
              <a:rPr lang="lv-LV" sz="1600" dirty="0" smtClean="0">
                <a:solidFill>
                  <a:srgbClr val="000000"/>
                </a:solidFill>
              </a:rPr>
              <a:t>RĪGA</a:t>
            </a:r>
            <a:endParaRPr lang="lv-LV" sz="1600" dirty="0">
              <a:solidFill>
                <a:srgbClr val="000000"/>
              </a:solidFill>
            </a:endParaRPr>
          </a:p>
        </p:txBody>
      </p:sp>
      <p:sp>
        <p:nvSpPr>
          <p:cNvPr id="17" name="TextBox 16"/>
          <p:cNvSpPr txBox="1"/>
          <p:nvPr/>
        </p:nvSpPr>
        <p:spPr>
          <a:xfrm>
            <a:off x="7092281" y="1124744"/>
            <a:ext cx="1714994" cy="338554"/>
          </a:xfrm>
          <a:prstGeom prst="rect">
            <a:avLst/>
          </a:prstGeom>
          <a:noFill/>
        </p:spPr>
        <p:txBody>
          <a:bodyPr wrap="square" rtlCol="0">
            <a:spAutoFit/>
          </a:bodyPr>
          <a:lstStyle/>
          <a:p>
            <a:r>
              <a:rPr lang="lv-LV" sz="1600" dirty="0" smtClean="0">
                <a:solidFill>
                  <a:srgbClr val="000000"/>
                </a:solidFill>
              </a:rPr>
              <a:t>KAĻIŅINGRADA</a:t>
            </a:r>
            <a:endParaRPr lang="lv-LV" sz="1600" dirty="0">
              <a:solidFill>
                <a:srgbClr val="000000"/>
              </a:solidFill>
            </a:endParaRPr>
          </a:p>
        </p:txBody>
      </p:sp>
      <p:sp>
        <p:nvSpPr>
          <p:cNvPr id="6" name="Slide Number Placeholder 5"/>
          <p:cNvSpPr>
            <a:spLocks noGrp="1"/>
          </p:cNvSpPr>
          <p:nvPr>
            <p:ph type="sldNum" sz="quarter" idx="12"/>
          </p:nvPr>
        </p:nvSpPr>
        <p:spPr>
          <a:xfrm>
            <a:off x="6553200" y="6337126"/>
            <a:ext cx="2133600" cy="476250"/>
          </a:xfrm>
        </p:spPr>
        <p:txBody>
          <a:bodyPr/>
          <a:lstStyle/>
          <a:p>
            <a:pPr>
              <a:defRPr/>
            </a:pPr>
            <a:fld id="{751B2009-2DF3-40DC-926F-1799E12EB208}" type="slidenum">
              <a:rPr lang="lv-LV" smtClean="0">
                <a:solidFill>
                  <a:srgbClr val="000000"/>
                </a:solidFill>
              </a:rPr>
              <a:pPr>
                <a:defRPr/>
              </a:pPr>
              <a:t>4</a:t>
            </a:fld>
            <a:endParaRPr lang="lv-LV">
              <a:solidFill>
                <a:srgbClr val="000000"/>
              </a:solidFill>
            </a:endParaRPr>
          </a:p>
        </p:txBody>
      </p:sp>
      <p:sp>
        <p:nvSpPr>
          <p:cNvPr id="18"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83" name="TextBox 1"/>
          <p:cNvSpPr txBox="1">
            <a:spLocks noChangeArrowheads="1"/>
          </p:cNvSpPr>
          <p:nvPr/>
        </p:nvSpPr>
        <p:spPr bwMode="auto">
          <a:xfrm>
            <a:off x="207429" y="116632"/>
            <a:ext cx="7806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a:solidFill>
                  <a:srgbClr val="333399">
                    <a:lumMod val="75000"/>
                  </a:srgbClr>
                </a:solidFill>
                <a:effectLst>
                  <a:outerShdw blurRad="50800" dist="38100" dir="5400000" algn="t" rotWithShape="0">
                    <a:prstClr val="black">
                      <a:alpha val="40000"/>
                    </a:prstClr>
                  </a:outerShdw>
                </a:effectLst>
                <a:latin typeface="Arial"/>
              </a:rPr>
              <a:t>Ģeoloģiskā un hidroģeoloģiskā </a:t>
            </a:r>
            <a:r>
              <a:rPr lang="lv-LV" sz="3200" b="1" dirty="0" smtClean="0">
                <a:solidFill>
                  <a:srgbClr val="333399">
                    <a:lumMod val="75000"/>
                  </a:srgbClr>
                </a:solidFill>
                <a:effectLst>
                  <a:outerShdw blurRad="50800" dist="38100" dir="5400000" algn="t" rotWithShape="0">
                    <a:prstClr val="black">
                      <a:alpha val="40000"/>
                    </a:prstClr>
                  </a:outerShdw>
                </a:effectLst>
                <a:latin typeface="Arial"/>
              </a:rPr>
              <a:t>uzbūve</a:t>
            </a:r>
            <a:endParaRPr lang="lv-LV" sz="3200" b="1" dirty="0">
              <a:solidFill>
                <a:srgbClr val="333399">
                  <a:lumMod val="75000"/>
                </a:srgbClr>
              </a:solidFill>
              <a:effectLst>
                <a:outerShdw blurRad="50800" dist="38100" dir="5400000" algn="t" rotWithShape="0">
                  <a:prstClr val="black">
                    <a:alpha val="40000"/>
                  </a:prstClr>
                </a:outerShdw>
              </a:effectLst>
              <a:latin typeface="Arial"/>
            </a:endParaRPr>
          </a:p>
        </p:txBody>
      </p:sp>
    </p:spTree>
    <p:extLst>
      <p:ext uri="{BB962C8B-B14F-4D97-AF65-F5344CB8AC3E}">
        <p14:creationId xmlns:p14="http://schemas.microsoft.com/office/powerpoint/2010/main" val="273938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1" name="Content Placeholder 5"/>
          <p:cNvSpPr txBox="1">
            <a:spLocks/>
          </p:cNvSpPr>
          <p:nvPr/>
        </p:nvSpPr>
        <p:spPr bwMode="auto">
          <a:xfrm>
            <a:off x="46038" y="1141151"/>
            <a:ext cx="9097962" cy="507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90000"/>
              </a:lnSpc>
            </a:pPr>
            <a:endParaRPr lang="lv-LV" sz="2400" cap="all" dirty="0" smtClean="0">
              <a:solidFill>
                <a:srgbClr val="FF0000"/>
              </a:solidFill>
              <a:latin typeface="+mj-lt"/>
              <a:cs typeface="Times New Roman" pitchFamily="18" charset="0"/>
            </a:endParaRPr>
          </a:p>
          <a:p>
            <a:pPr marL="457200" indent="-457200" eaLnBrk="1" hangingPunct="1">
              <a:lnSpc>
                <a:spcPct val="90000"/>
              </a:lnSpc>
              <a:buFont typeface="+mj-lt"/>
              <a:buAutoNum type="arabicPeriod"/>
            </a:pPr>
            <a:r>
              <a:rPr lang="lv-LV" sz="2400" cap="all" dirty="0" smtClean="0">
                <a:solidFill>
                  <a:srgbClr val="FF0000"/>
                </a:solidFill>
                <a:latin typeface="+mj-lt"/>
                <a:cs typeface="Times New Roman" pitchFamily="18" charset="0"/>
              </a:rPr>
              <a:t>Ūdeņradis (</a:t>
            </a:r>
            <a:r>
              <a:rPr lang="lv-LV" sz="2400" cap="all" baseline="30000" dirty="0" smtClean="0">
                <a:solidFill>
                  <a:srgbClr val="FF0000"/>
                </a:solidFill>
                <a:latin typeface="+mj-lt"/>
                <a:cs typeface="Times New Roman" pitchFamily="18" charset="0"/>
              </a:rPr>
              <a:t>1</a:t>
            </a:r>
            <a:r>
              <a:rPr lang="lv-LV" sz="2400" cap="all" dirty="0" smtClean="0">
                <a:solidFill>
                  <a:srgbClr val="FF0000"/>
                </a:solidFill>
                <a:latin typeface="+mj-lt"/>
                <a:cs typeface="Times New Roman" pitchFamily="18" charset="0"/>
              </a:rPr>
              <a:t>H/</a:t>
            </a:r>
            <a:r>
              <a:rPr lang="lv-LV" sz="2400" baseline="30000" dirty="0">
                <a:solidFill>
                  <a:srgbClr val="FF0000"/>
                </a:solidFill>
                <a:cs typeface="Times New Roman" pitchFamily="18" charset="0"/>
              </a:rPr>
              <a:t> 2</a:t>
            </a:r>
            <a:r>
              <a:rPr lang="lv-LV" sz="2400" dirty="0">
                <a:solidFill>
                  <a:srgbClr val="FF0000"/>
                </a:solidFill>
                <a:cs typeface="Times New Roman" pitchFamily="18" charset="0"/>
              </a:rPr>
              <a:t>H</a:t>
            </a:r>
            <a:r>
              <a:rPr lang="lv-LV" sz="2400" cap="all" dirty="0" smtClean="0">
                <a:solidFill>
                  <a:srgbClr val="FF0000"/>
                </a:solidFill>
                <a:latin typeface="+mj-lt"/>
                <a:cs typeface="Times New Roman" pitchFamily="18" charset="0"/>
              </a:rPr>
              <a:t>)</a:t>
            </a:r>
          </a:p>
          <a:p>
            <a:pPr marL="457200" indent="-457200" eaLnBrk="1" hangingPunct="1">
              <a:lnSpc>
                <a:spcPct val="90000"/>
              </a:lnSpc>
              <a:buFont typeface="+mj-lt"/>
              <a:buAutoNum type="arabicPeriod"/>
            </a:pPr>
            <a:r>
              <a:rPr lang="lv-LV" sz="2400" cap="all" dirty="0" smtClean="0">
                <a:solidFill>
                  <a:srgbClr val="FF0000"/>
                </a:solidFill>
                <a:latin typeface="+mj-lt"/>
                <a:cs typeface="Times New Roman" pitchFamily="18" charset="0"/>
              </a:rPr>
              <a:t>Skābeklis (</a:t>
            </a:r>
            <a:r>
              <a:rPr lang="lv-LV" sz="2400" cap="all" baseline="30000" dirty="0" smtClean="0">
                <a:solidFill>
                  <a:srgbClr val="FF0000"/>
                </a:solidFill>
                <a:latin typeface="+mj-lt"/>
                <a:cs typeface="Times New Roman" pitchFamily="18" charset="0"/>
              </a:rPr>
              <a:t>16</a:t>
            </a:r>
            <a:r>
              <a:rPr lang="lv-LV" sz="2400" cap="all" dirty="0" smtClean="0">
                <a:solidFill>
                  <a:srgbClr val="FF0000"/>
                </a:solidFill>
                <a:latin typeface="+mj-lt"/>
                <a:cs typeface="Times New Roman" pitchFamily="18" charset="0"/>
              </a:rPr>
              <a:t>O/</a:t>
            </a:r>
            <a:r>
              <a:rPr lang="lv-LV" sz="2400" cap="all" baseline="30000" dirty="0" smtClean="0">
                <a:solidFill>
                  <a:srgbClr val="FF0000"/>
                </a:solidFill>
                <a:latin typeface="+mj-lt"/>
                <a:cs typeface="Times New Roman" pitchFamily="18" charset="0"/>
              </a:rPr>
              <a:t>18</a:t>
            </a:r>
            <a:r>
              <a:rPr lang="lv-LV" sz="2400" cap="all" dirty="0" smtClean="0">
                <a:solidFill>
                  <a:srgbClr val="FF0000"/>
                </a:solidFill>
                <a:latin typeface="+mj-lt"/>
                <a:cs typeface="Times New Roman" pitchFamily="18" charset="0"/>
              </a:rPr>
              <a:t>O)</a:t>
            </a:r>
          </a:p>
          <a:p>
            <a:pPr eaLnBrk="1" hangingPunct="1">
              <a:lnSpc>
                <a:spcPct val="90000"/>
              </a:lnSpc>
              <a:buFontTx/>
              <a:buNone/>
            </a:pPr>
            <a:endParaRPr lang="lv-LV" sz="2000" dirty="0" smtClean="0">
              <a:latin typeface="+mj-lt"/>
              <a:cs typeface="Times New Roman" pitchFamily="18" charset="0"/>
            </a:endParaRPr>
          </a:p>
          <a:p>
            <a:pPr algn="just" eaLnBrk="1" hangingPunct="1">
              <a:lnSpc>
                <a:spcPct val="90000"/>
              </a:lnSpc>
              <a:buFontTx/>
              <a:buNone/>
            </a:pPr>
            <a:r>
              <a:rPr lang="lv-LV" sz="2000" dirty="0" smtClean="0">
                <a:latin typeface="+mj-lt"/>
                <a:cs typeface="Times New Roman" pitchFamily="18" charset="0"/>
              </a:rPr>
              <a:t>Stabilos </a:t>
            </a:r>
            <a:r>
              <a:rPr lang="lv-LV" sz="2000" dirty="0">
                <a:latin typeface="+mj-lt"/>
                <a:cs typeface="Times New Roman" pitchFamily="18" charset="0"/>
              </a:rPr>
              <a:t>izotopus izsaka attiecībā pret stabilāko jeb izplatītāko </a:t>
            </a:r>
            <a:r>
              <a:rPr lang="lv-LV" sz="2000" dirty="0" smtClean="0">
                <a:latin typeface="+mj-lt"/>
                <a:cs typeface="Times New Roman" pitchFamily="18" charset="0"/>
              </a:rPr>
              <a:t>ķīmiskā</a:t>
            </a:r>
          </a:p>
          <a:p>
            <a:pPr algn="just" eaLnBrk="1" hangingPunct="1">
              <a:lnSpc>
                <a:spcPct val="90000"/>
              </a:lnSpc>
              <a:buFontTx/>
              <a:buNone/>
            </a:pPr>
            <a:r>
              <a:rPr lang="lv-LV" sz="2000" dirty="0" smtClean="0">
                <a:latin typeface="+mj-lt"/>
                <a:cs typeface="Times New Roman" pitchFamily="18" charset="0"/>
              </a:rPr>
              <a:t>elementa </a:t>
            </a:r>
            <a:r>
              <a:rPr lang="lv-LV" sz="2000" dirty="0">
                <a:latin typeface="+mj-lt"/>
                <a:cs typeface="Times New Roman" pitchFamily="18" charset="0"/>
              </a:rPr>
              <a:t>izotopu, kā arī salīdzina ar references vērtību</a:t>
            </a:r>
            <a:r>
              <a:rPr lang="lv-LV" sz="2000" dirty="0" smtClean="0">
                <a:latin typeface="+mj-lt"/>
                <a:cs typeface="Times New Roman" pitchFamily="18" charset="0"/>
              </a:rPr>
              <a:t>, pēc </a:t>
            </a:r>
            <a:r>
              <a:rPr lang="lv-LV" sz="2000" dirty="0">
                <a:latin typeface="+mj-lt"/>
                <a:cs typeface="Times New Roman" pitchFamily="18" charset="0"/>
              </a:rPr>
              <a:t>izteiksmes:</a:t>
            </a:r>
          </a:p>
          <a:p>
            <a:pPr eaLnBrk="1" hangingPunct="1">
              <a:lnSpc>
                <a:spcPct val="90000"/>
              </a:lnSpc>
              <a:buFontTx/>
              <a:buNone/>
            </a:pPr>
            <a:endParaRPr lang="lv-LV" sz="2400" dirty="0">
              <a:latin typeface="+mj-lt"/>
              <a:cs typeface="Times New Roman" pitchFamily="18" charset="0"/>
            </a:endParaRPr>
          </a:p>
          <a:p>
            <a:pPr algn="ctr" eaLnBrk="1" hangingPunct="1">
              <a:lnSpc>
                <a:spcPct val="90000"/>
              </a:lnSpc>
              <a:buFontTx/>
              <a:buNone/>
            </a:pPr>
            <a:r>
              <a:rPr lang="el-GR" sz="3200" dirty="0">
                <a:latin typeface="+mj-lt"/>
                <a:cs typeface="Times New Roman" pitchFamily="18" charset="0"/>
              </a:rPr>
              <a:t>δ</a:t>
            </a:r>
            <a:r>
              <a:rPr lang="lv-LV" sz="3200" dirty="0">
                <a:latin typeface="+mj-lt"/>
                <a:cs typeface="Times New Roman" pitchFamily="18" charset="0"/>
              </a:rPr>
              <a:t> </a:t>
            </a:r>
            <a:r>
              <a:rPr lang="lv-LV" sz="3200" dirty="0" smtClean="0">
                <a:latin typeface="+mj-lt"/>
                <a:cs typeface="Times New Roman" pitchFamily="18" charset="0"/>
              </a:rPr>
              <a:t>(‰) </a:t>
            </a:r>
            <a:r>
              <a:rPr lang="lv-LV" sz="3200" dirty="0">
                <a:latin typeface="+mj-lt"/>
                <a:cs typeface="Times New Roman" pitchFamily="18" charset="0"/>
              </a:rPr>
              <a:t>= (</a:t>
            </a:r>
            <a:r>
              <a:rPr lang="lv-LV" sz="3200" i="1" dirty="0">
                <a:latin typeface="+mj-lt"/>
                <a:cs typeface="Times New Roman" pitchFamily="18" charset="0"/>
              </a:rPr>
              <a:t>Rx </a:t>
            </a:r>
            <a:r>
              <a:rPr lang="lv-LV" sz="3200" dirty="0">
                <a:latin typeface="+mj-lt"/>
                <a:cs typeface="Times New Roman" pitchFamily="18" charset="0"/>
              </a:rPr>
              <a:t>/ </a:t>
            </a:r>
            <a:r>
              <a:rPr lang="lv-LV" sz="3200" i="1" dirty="0">
                <a:latin typeface="+mj-lt"/>
                <a:cs typeface="Times New Roman" pitchFamily="18" charset="0"/>
              </a:rPr>
              <a:t>Rs</a:t>
            </a:r>
            <a:r>
              <a:rPr lang="lv-LV" sz="3200" dirty="0">
                <a:latin typeface="+mj-lt"/>
                <a:cs typeface="Times New Roman" pitchFamily="18" charset="0"/>
              </a:rPr>
              <a:t> - 1) ·1000  </a:t>
            </a:r>
            <a:r>
              <a:rPr lang="lv-LV" sz="2800" dirty="0">
                <a:latin typeface="+mj-lt"/>
                <a:cs typeface="Times New Roman" pitchFamily="18" charset="0"/>
              </a:rPr>
              <a:t>		</a:t>
            </a:r>
            <a:endParaRPr lang="lv-LV" sz="2800" dirty="0" smtClean="0">
              <a:latin typeface="+mj-lt"/>
              <a:cs typeface="Times New Roman" pitchFamily="18" charset="0"/>
            </a:endParaRPr>
          </a:p>
          <a:p>
            <a:pPr eaLnBrk="1" hangingPunct="1">
              <a:lnSpc>
                <a:spcPct val="90000"/>
              </a:lnSpc>
              <a:buFontTx/>
              <a:buNone/>
            </a:pPr>
            <a:r>
              <a:rPr lang="lv-LV" dirty="0" smtClean="0">
                <a:latin typeface="+mj-lt"/>
                <a:cs typeface="Times New Roman" pitchFamily="18" charset="0"/>
              </a:rPr>
              <a:t>Kur:</a:t>
            </a:r>
          </a:p>
          <a:p>
            <a:pPr eaLnBrk="1" hangingPunct="1">
              <a:lnSpc>
                <a:spcPct val="90000"/>
              </a:lnSpc>
              <a:buFontTx/>
              <a:buNone/>
            </a:pPr>
            <a:r>
              <a:rPr lang="el-GR" dirty="0" smtClean="0">
                <a:latin typeface="+mj-lt"/>
                <a:cs typeface="Times New Roman" pitchFamily="18" charset="0"/>
              </a:rPr>
              <a:t>δ</a:t>
            </a:r>
            <a:r>
              <a:rPr lang="lv-LV" dirty="0" smtClean="0">
                <a:latin typeface="+mj-lt"/>
                <a:cs typeface="Times New Roman" pitchFamily="18" charset="0"/>
              </a:rPr>
              <a:t> </a:t>
            </a:r>
            <a:r>
              <a:rPr lang="lv-LV" dirty="0">
                <a:latin typeface="+mj-lt"/>
                <a:cs typeface="Times New Roman" pitchFamily="18" charset="0"/>
              </a:rPr>
              <a:t>– stabilā izotopa saturs attiecībā pret vidējo tā vērtību okeāna ūdenī</a:t>
            </a:r>
          </a:p>
          <a:p>
            <a:pPr eaLnBrk="1" hangingPunct="1">
              <a:lnSpc>
                <a:spcPct val="90000"/>
              </a:lnSpc>
              <a:buFontTx/>
              <a:buNone/>
            </a:pPr>
            <a:r>
              <a:rPr lang="lv-LV" dirty="0">
                <a:latin typeface="+mj-lt"/>
                <a:cs typeface="Times New Roman" pitchFamily="18" charset="0"/>
              </a:rPr>
              <a:t>Rx – nomērītās stabila izotopa proporcijas paraugā</a:t>
            </a:r>
          </a:p>
          <a:p>
            <a:pPr eaLnBrk="1" hangingPunct="1">
              <a:lnSpc>
                <a:spcPct val="90000"/>
              </a:lnSpc>
              <a:buFontTx/>
              <a:buNone/>
            </a:pPr>
            <a:r>
              <a:rPr lang="lv-LV" dirty="0">
                <a:latin typeface="+mj-lt"/>
                <a:cs typeface="Times New Roman" pitchFamily="18" charset="0"/>
              </a:rPr>
              <a:t>Rs – standarta izotopu proporcijas</a:t>
            </a:r>
          </a:p>
          <a:p>
            <a:pPr eaLnBrk="1" hangingPunct="1">
              <a:lnSpc>
                <a:spcPct val="90000"/>
              </a:lnSpc>
              <a:buFontTx/>
              <a:buNone/>
            </a:pPr>
            <a:endParaRPr lang="lv-LV" sz="2400" dirty="0">
              <a:latin typeface="+mj-lt"/>
              <a:cs typeface="Times New Roman" pitchFamily="18" charset="0"/>
            </a:endParaRPr>
          </a:p>
          <a:p>
            <a:pPr algn="just" eaLnBrk="1" hangingPunct="1">
              <a:lnSpc>
                <a:spcPct val="90000"/>
              </a:lnSpc>
              <a:buFontTx/>
              <a:buNone/>
            </a:pPr>
            <a:r>
              <a:rPr lang="lv-LV" sz="2000" dirty="0" smtClean="0">
                <a:latin typeface="+mj-lt"/>
                <a:cs typeface="Times New Roman" pitchFamily="18" charset="0"/>
              </a:rPr>
              <a:t>Skābekļa-18 (</a:t>
            </a:r>
            <a:r>
              <a:rPr lang="lv-LV" sz="2000" baseline="30000" dirty="0" smtClean="0">
                <a:latin typeface="+mj-lt"/>
                <a:cs typeface="Times New Roman" pitchFamily="18" charset="0"/>
              </a:rPr>
              <a:t>18</a:t>
            </a:r>
            <a:r>
              <a:rPr lang="lv-LV" sz="2000" dirty="0" smtClean="0">
                <a:latin typeface="+mj-lt"/>
                <a:cs typeface="Times New Roman" pitchFamily="18" charset="0"/>
              </a:rPr>
              <a:t>O) </a:t>
            </a:r>
            <a:r>
              <a:rPr lang="lv-LV" sz="2000" dirty="0">
                <a:latin typeface="+mj-lt"/>
                <a:cs typeface="Times New Roman" pitchFamily="18" charset="0"/>
              </a:rPr>
              <a:t>un </a:t>
            </a:r>
            <a:r>
              <a:rPr lang="lv-LV" sz="2000" dirty="0" smtClean="0">
                <a:latin typeface="+mj-lt"/>
                <a:cs typeface="Times New Roman" pitchFamily="18" charset="0"/>
              </a:rPr>
              <a:t>Deiterija (</a:t>
            </a:r>
            <a:r>
              <a:rPr lang="lv-LV" sz="2000" baseline="30000" dirty="0" smtClean="0">
                <a:latin typeface="+mj-lt"/>
                <a:cs typeface="Times New Roman" pitchFamily="18" charset="0"/>
              </a:rPr>
              <a:t>2</a:t>
            </a:r>
            <a:r>
              <a:rPr lang="lv-LV" sz="2000" dirty="0" smtClean="0">
                <a:latin typeface="+mj-lt"/>
                <a:cs typeface="Times New Roman" pitchFamily="18" charset="0"/>
              </a:rPr>
              <a:t>H) </a:t>
            </a:r>
            <a:r>
              <a:rPr lang="lv-LV" sz="2000" dirty="0">
                <a:latin typeface="+mj-lt"/>
                <a:cs typeface="Times New Roman" pitchFamily="18" charset="0"/>
              </a:rPr>
              <a:t>standarts ir VSMOW jeb okeāna </a:t>
            </a:r>
            <a:r>
              <a:rPr lang="lv-LV" sz="2000" dirty="0" smtClean="0">
                <a:latin typeface="+mj-lt"/>
                <a:cs typeface="Times New Roman" pitchFamily="18" charset="0"/>
              </a:rPr>
              <a:t>ūdens</a:t>
            </a:r>
          </a:p>
          <a:p>
            <a:pPr algn="just" eaLnBrk="1" hangingPunct="1">
              <a:lnSpc>
                <a:spcPct val="90000"/>
              </a:lnSpc>
              <a:buFontTx/>
              <a:buNone/>
            </a:pPr>
            <a:r>
              <a:rPr lang="lv-LV" sz="2000" dirty="0" smtClean="0">
                <a:latin typeface="+mj-lt"/>
                <a:cs typeface="Times New Roman" pitchFamily="18" charset="0"/>
              </a:rPr>
              <a:t>attiecība, kas pieņemts kā 0. </a:t>
            </a:r>
            <a:endParaRPr lang="lv-LV" sz="2000" dirty="0">
              <a:latin typeface="+mj-lt"/>
              <a:cs typeface="Times New Roman" pitchFamily="18" charset="0"/>
            </a:endParaRPr>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5</a:t>
            </a:fld>
            <a:endParaRPr lang="lv-LV"/>
          </a:p>
        </p:txBody>
      </p:sp>
      <p:sp>
        <p:nvSpPr>
          <p:cNvPr id="12"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83" name="TextBox 1"/>
          <p:cNvSpPr txBox="1">
            <a:spLocks noChangeArrowheads="1"/>
          </p:cNvSpPr>
          <p:nvPr/>
        </p:nvSpPr>
        <p:spPr bwMode="auto">
          <a:xfrm>
            <a:off x="207429" y="116632"/>
            <a:ext cx="5032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latin typeface="+mj-lt"/>
              </a:rPr>
              <a:t>Stabilo izotopu metodika</a:t>
            </a:r>
            <a:endParaRPr lang="en-GB" sz="3200" b="1" dirty="0">
              <a:solidFill>
                <a:schemeClr val="accent2">
                  <a:lumMod val="75000"/>
                </a:schemeClr>
              </a:solidFill>
              <a:effectLst>
                <a:outerShdw blurRad="50800" dist="38100" dir="5400000" algn="t" rotWithShape="0">
                  <a:prstClr val="black">
                    <a:alpha val="40000"/>
                  </a:prstClr>
                </a:outerShdw>
              </a:effectLst>
              <a:latin typeface="+mj-lt"/>
            </a:endParaRPr>
          </a:p>
        </p:txBody>
      </p:sp>
    </p:spTree>
    <p:extLst>
      <p:ext uri="{BB962C8B-B14F-4D97-AF65-F5344CB8AC3E}">
        <p14:creationId xmlns:p14="http://schemas.microsoft.com/office/powerpoint/2010/main" val="3614222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077072"/>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5" name="Rectangle 9"/>
          <p:cNvSpPr>
            <a:spLocks noChangeArrowheads="1"/>
          </p:cNvSpPr>
          <p:nvPr/>
        </p:nvSpPr>
        <p:spPr bwMode="auto">
          <a:xfrm>
            <a:off x="5130700" y="836712"/>
            <a:ext cx="33285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400" b="1" i="1" dirty="0" smtClean="0"/>
              <a:t>Paraugošanas vietas stabilo izotopu analīzēm. </a:t>
            </a:r>
          </a:p>
          <a:p>
            <a:r>
              <a:rPr lang="en-US" sz="1400" b="1" i="1" dirty="0" smtClean="0"/>
              <a:t> </a:t>
            </a:r>
            <a:r>
              <a:rPr lang="lv-LV" sz="1400" i="1" dirty="0" smtClean="0"/>
              <a:t>(Raidla et al., 2012; Mokrik et al., 2009)</a:t>
            </a:r>
            <a:endParaRPr lang="lv-LV" sz="1400" dirty="0"/>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6</a:t>
            </a:fld>
            <a:endParaRPr lang="lv-LV"/>
          </a:p>
        </p:txBody>
      </p:sp>
      <p:sp>
        <p:nvSpPr>
          <p:cNvPr id="18" name="TextBox 1"/>
          <p:cNvSpPr txBox="1">
            <a:spLocks noChangeArrowheads="1"/>
          </p:cNvSpPr>
          <p:nvPr/>
        </p:nvSpPr>
        <p:spPr bwMode="auto">
          <a:xfrm>
            <a:off x="173636" y="107921"/>
            <a:ext cx="5806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Paraugošanas vietu izplatība</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pic>
        <p:nvPicPr>
          <p:cNvPr id="1026" name="Picture 2" descr="ab_pUMA_PARSKATA_KAR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75847"/>
            <a:ext cx="5004048" cy="6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65180" y="1700808"/>
            <a:ext cx="3294112" cy="2554545"/>
          </a:xfrm>
          <a:prstGeom prst="rect">
            <a:avLst/>
          </a:prstGeom>
        </p:spPr>
        <p:txBody>
          <a:bodyPr wrap="square">
            <a:spAutoFit/>
          </a:bodyPr>
          <a:lstStyle/>
          <a:p>
            <a:r>
              <a:rPr lang="en-US" sz="1600" i="1" dirty="0" smtClean="0"/>
              <a:t> </a:t>
            </a:r>
            <a:r>
              <a:rPr lang="lv-LV" sz="1600" b="1" i="1" dirty="0" smtClean="0"/>
              <a:t>Apzīmējumi:</a:t>
            </a:r>
            <a:endParaRPr lang="lv-LV" sz="1600" i="1" dirty="0" smtClean="0"/>
          </a:p>
          <a:p>
            <a:r>
              <a:rPr lang="en-US" sz="1600" dirty="0" smtClean="0"/>
              <a:t>1</a:t>
            </a:r>
            <a:r>
              <a:rPr lang="lv-LV" sz="1600" dirty="0" smtClean="0"/>
              <a:t>, 10 – </a:t>
            </a:r>
            <a:r>
              <a:rPr lang="en-US" sz="1600" dirty="0" smtClean="0"/>
              <a:t>C</a:t>
            </a:r>
            <a:r>
              <a:rPr lang="lv-LV" sz="1600" dirty="0" smtClean="0"/>
              <a:t>m-V</a:t>
            </a:r>
            <a:r>
              <a:rPr lang="en-US" sz="1600" dirty="0" smtClean="0"/>
              <a:t>; </a:t>
            </a:r>
            <a:endParaRPr lang="lv-LV" sz="1600" dirty="0" smtClean="0"/>
          </a:p>
          <a:p>
            <a:r>
              <a:rPr lang="en-US" sz="1600" dirty="0" smtClean="0"/>
              <a:t>2</a:t>
            </a:r>
            <a:r>
              <a:rPr lang="lv-LV" sz="1600" dirty="0" smtClean="0"/>
              <a:t>, 11, 12</a:t>
            </a:r>
            <a:r>
              <a:rPr lang="en-US" sz="1600" dirty="0" smtClean="0"/>
              <a:t> –</a:t>
            </a:r>
            <a:r>
              <a:rPr lang="lv-LV" sz="1600" dirty="0" smtClean="0"/>
              <a:t> D1-2km-pr</a:t>
            </a:r>
            <a:r>
              <a:rPr lang="en-US" sz="1600" dirty="0" smtClean="0"/>
              <a:t>; </a:t>
            </a:r>
            <a:endParaRPr lang="lv-LV" sz="1600" dirty="0" smtClean="0"/>
          </a:p>
          <a:p>
            <a:r>
              <a:rPr lang="en-US" sz="1600" dirty="0" smtClean="0"/>
              <a:t>3</a:t>
            </a:r>
            <a:r>
              <a:rPr lang="lv-LV" sz="1600" dirty="0" smtClean="0"/>
              <a:t>, 13</a:t>
            </a:r>
            <a:r>
              <a:rPr lang="en-US" sz="1600" dirty="0" smtClean="0"/>
              <a:t> –</a:t>
            </a:r>
            <a:r>
              <a:rPr lang="lv-LV" sz="1600" dirty="0" smtClean="0"/>
              <a:t> D2ar-br</a:t>
            </a:r>
            <a:r>
              <a:rPr lang="en-US" sz="1600" dirty="0" smtClean="0"/>
              <a:t>; </a:t>
            </a:r>
            <a:endParaRPr lang="lv-LV" sz="1600" dirty="0" smtClean="0"/>
          </a:p>
          <a:p>
            <a:r>
              <a:rPr lang="en-US" sz="1600" dirty="0" smtClean="0"/>
              <a:t>4</a:t>
            </a:r>
            <a:r>
              <a:rPr lang="lv-LV" sz="1600" dirty="0" smtClean="0"/>
              <a:t>, 14 </a:t>
            </a:r>
            <a:r>
              <a:rPr lang="en-US" sz="1600" dirty="0" smtClean="0"/>
              <a:t>– </a:t>
            </a:r>
            <a:r>
              <a:rPr lang="lv-LV" sz="1600" dirty="0" smtClean="0"/>
              <a:t>D3gj-am</a:t>
            </a:r>
            <a:r>
              <a:rPr lang="en-US" sz="1600" dirty="0" smtClean="0"/>
              <a:t>; </a:t>
            </a:r>
            <a:endParaRPr lang="lv-LV" sz="1600" dirty="0" smtClean="0"/>
          </a:p>
          <a:p>
            <a:r>
              <a:rPr lang="en-US" sz="1600" dirty="0" smtClean="0"/>
              <a:t>5</a:t>
            </a:r>
            <a:r>
              <a:rPr lang="lv-LV" sz="1600" dirty="0" smtClean="0"/>
              <a:t>, 15</a:t>
            </a:r>
            <a:r>
              <a:rPr lang="en-US" sz="1600" dirty="0" smtClean="0"/>
              <a:t> –</a:t>
            </a:r>
            <a:r>
              <a:rPr lang="lv-LV" sz="1600" dirty="0" smtClean="0"/>
              <a:t> D3pl-dg</a:t>
            </a:r>
            <a:r>
              <a:rPr lang="en-US" sz="1600" dirty="0" smtClean="0"/>
              <a:t>; </a:t>
            </a:r>
            <a:endParaRPr lang="lv-LV" sz="1600" dirty="0" smtClean="0"/>
          </a:p>
          <a:p>
            <a:r>
              <a:rPr lang="en-US" sz="1600" dirty="0" smtClean="0"/>
              <a:t>6</a:t>
            </a:r>
            <a:r>
              <a:rPr lang="lv-LV" sz="1600" dirty="0" smtClean="0"/>
              <a:t>, 16</a:t>
            </a:r>
            <a:r>
              <a:rPr lang="en-US" sz="1600" dirty="0" smtClean="0"/>
              <a:t> </a:t>
            </a:r>
            <a:r>
              <a:rPr lang="en-US" sz="1600" dirty="0"/>
              <a:t>– </a:t>
            </a:r>
            <a:r>
              <a:rPr lang="lv-LV" sz="1600" dirty="0" smtClean="0"/>
              <a:t>D3fm</a:t>
            </a:r>
            <a:r>
              <a:rPr lang="en-US" sz="1600" dirty="0" smtClean="0"/>
              <a:t>; </a:t>
            </a:r>
            <a:endParaRPr lang="lv-LV" sz="1600" dirty="0" smtClean="0"/>
          </a:p>
          <a:p>
            <a:r>
              <a:rPr lang="en-US" sz="1600" dirty="0" smtClean="0"/>
              <a:t>7 –</a:t>
            </a:r>
            <a:r>
              <a:rPr lang="lv-LV" sz="1600" dirty="0" smtClean="0"/>
              <a:t>O</a:t>
            </a:r>
            <a:r>
              <a:rPr lang="en-US" sz="1600" dirty="0" smtClean="0"/>
              <a:t>; </a:t>
            </a:r>
            <a:endParaRPr lang="lv-LV" sz="1600" dirty="0" smtClean="0"/>
          </a:p>
          <a:p>
            <a:r>
              <a:rPr lang="en-US" sz="1600" dirty="0" smtClean="0"/>
              <a:t>8- P</a:t>
            </a:r>
            <a:r>
              <a:rPr lang="lv-LV" sz="1600" dirty="0" smtClean="0"/>
              <a:t>2</a:t>
            </a:r>
            <a:r>
              <a:rPr lang="en-US" sz="1600" dirty="0" smtClean="0"/>
              <a:t>; </a:t>
            </a:r>
            <a:endParaRPr lang="lv-LV" sz="1600" dirty="0" smtClean="0"/>
          </a:p>
          <a:p>
            <a:r>
              <a:rPr lang="en-US" sz="1600" dirty="0" smtClean="0"/>
              <a:t>9 – Q</a:t>
            </a:r>
            <a:r>
              <a:rPr lang="lv-LV" sz="1600" dirty="0" smtClean="0"/>
              <a:t>;</a:t>
            </a:r>
          </a:p>
        </p:txBody>
      </p:sp>
    </p:spTree>
    <p:extLst>
      <p:ext uri="{BB962C8B-B14F-4D97-AF65-F5344CB8AC3E}">
        <p14:creationId xmlns:p14="http://schemas.microsoft.com/office/powerpoint/2010/main" val="832643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11" name="Content Placeholder 5"/>
          <p:cNvSpPr txBox="1">
            <a:spLocks/>
          </p:cNvSpPr>
          <p:nvPr/>
        </p:nvSpPr>
        <p:spPr bwMode="auto">
          <a:xfrm>
            <a:off x="46038" y="719999"/>
            <a:ext cx="9097962" cy="549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FontTx/>
              <a:buNone/>
            </a:pPr>
            <a:endParaRPr lang="lv-LV"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751B2009-2DF3-40DC-926F-1799E12EB208}" type="slidenum">
              <a:rPr lang="lv-LV" smtClean="0"/>
              <a:pPr>
                <a:defRPr/>
              </a:pPr>
              <a:t>7</a:t>
            </a:fld>
            <a:endParaRPr lang="lv-LV"/>
          </a:p>
        </p:txBody>
      </p:sp>
      <p:sp>
        <p:nvSpPr>
          <p:cNvPr id="12"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83" name="TextBox 1"/>
          <p:cNvSpPr txBox="1">
            <a:spLocks noChangeArrowheads="1"/>
          </p:cNvSpPr>
          <p:nvPr/>
        </p:nvSpPr>
        <p:spPr bwMode="auto">
          <a:xfrm>
            <a:off x="207429" y="116632"/>
            <a:ext cx="6830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latin typeface="+mj-lt"/>
              </a:rPr>
              <a:t>Izotopu signāls virszemes ūdeņos</a:t>
            </a:r>
            <a:endParaRPr lang="en-GB" sz="3200" b="1" dirty="0">
              <a:solidFill>
                <a:schemeClr val="accent2">
                  <a:lumMod val="75000"/>
                </a:schemeClr>
              </a:solidFill>
              <a:effectLst>
                <a:outerShdw blurRad="50800" dist="38100" dir="5400000" algn="t" rotWithShape="0">
                  <a:prstClr val="black">
                    <a:alpha val="40000"/>
                  </a:prstClr>
                </a:outerShdw>
              </a:effectLst>
              <a:latin typeface="+mj-lt"/>
            </a:endParaRPr>
          </a:p>
        </p:txBody>
      </p:sp>
      <p:graphicFrame>
        <p:nvGraphicFramePr>
          <p:cNvPr id="14" name="Chart 13"/>
          <p:cNvGraphicFramePr>
            <a:graphicFrameLocks/>
          </p:cNvGraphicFramePr>
          <p:nvPr>
            <p:extLst>
              <p:ext uri="{D42A27DB-BD31-4B8C-83A1-F6EECF244321}">
                <p14:modId xmlns:p14="http://schemas.microsoft.com/office/powerpoint/2010/main" val="3661060215"/>
              </p:ext>
            </p:extLst>
          </p:nvPr>
        </p:nvGraphicFramePr>
        <p:xfrm>
          <a:off x="1403648" y="2060848"/>
          <a:ext cx="6048672" cy="376369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9"/>
          <p:cNvSpPr>
            <a:spLocks noChangeArrowheads="1"/>
          </p:cNvSpPr>
          <p:nvPr/>
        </p:nvSpPr>
        <p:spPr bwMode="auto">
          <a:xfrm>
            <a:off x="6638035" y="3628857"/>
            <a:ext cx="400110" cy="81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square">
            <a:spAutoFit/>
          </a:bodyPr>
          <a:lstStyle/>
          <a:p>
            <a:r>
              <a:rPr lang="lv-LV" sz="1400" dirty="0" smtClean="0"/>
              <a:t>ᵹ</a:t>
            </a:r>
            <a:r>
              <a:rPr lang="lv-LV" sz="1400" baseline="30000" dirty="0" smtClean="0"/>
              <a:t>18</a:t>
            </a:r>
            <a:r>
              <a:rPr lang="lv-LV" sz="1400" dirty="0" smtClean="0"/>
              <a:t>O, ‰ </a:t>
            </a:r>
            <a:endParaRPr lang="lv-LV" sz="1400" dirty="0"/>
          </a:p>
        </p:txBody>
      </p:sp>
      <p:sp>
        <p:nvSpPr>
          <p:cNvPr id="16" name="Rectangle 9"/>
          <p:cNvSpPr>
            <a:spLocks noChangeArrowheads="1"/>
          </p:cNvSpPr>
          <p:nvPr/>
        </p:nvSpPr>
        <p:spPr bwMode="auto">
          <a:xfrm>
            <a:off x="1619673" y="3625514"/>
            <a:ext cx="400110" cy="10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p>
            <a:pPr algn="ctr"/>
            <a:r>
              <a:rPr lang="lv-LV" sz="1400" dirty="0" smtClean="0"/>
              <a:t>ᵹ</a:t>
            </a:r>
            <a:r>
              <a:rPr lang="lv-LV" sz="1400" baseline="30000" dirty="0" smtClean="0"/>
              <a:t>2</a:t>
            </a:r>
            <a:r>
              <a:rPr lang="lv-LV" sz="1400" dirty="0" smtClean="0"/>
              <a:t>H, </a:t>
            </a:r>
            <a:r>
              <a:rPr lang="lv-LV" sz="1400" dirty="0"/>
              <a:t>‰ </a:t>
            </a:r>
            <a:r>
              <a:rPr lang="en-US" sz="1400" b="1" dirty="0" smtClean="0"/>
              <a:t> </a:t>
            </a:r>
            <a:endParaRPr lang="lv-LV" sz="1400" dirty="0"/>
          </a:p>
        </p:txBody>
      </p:sp>
      <p:sp>
        <p:nvSpPr>
          <p:cNvPr id="18" name="Rectangle 9"/>
          <p:cNvSpPr>
            <a:spLocks noChangeArrowheads="1"/>
          </p:cNvSpPr>
          <p:nvPr/>
        </p:nvSpPr>
        <p:spPr bwMode="auto">
          <a:xfrm>
            <a:off x="1619673" y="5841948"/>
            <a:ext cx="6263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sz="1400" b="1" i="1" dirty="0" smtClean="0"/>
              <a:t>Sezonālās </a:t>
            </a:r>
            <a:r>
              <a:rPr lang="et-EE" sz="1400" b="1" dirty="0" smtClean="0">
                <a:cs typeface="Arial" charset="0"/>
              </a:rPr>
              <a:t>δ</a:t>
            </a:r>
            <a:r>
              <a:rPr lang="et-EE" sz="1400" b="1" baseline="30000" dirty="0" smtClean="0"/>
              <a:t>18</a:t>
            </a:r>
            <a:r>
              <a:rPr lang="et-EE" sz="1400" b="1" dirty="0" smtClean="0"/>
              <a:t>O un </a:t>
            </a:r>
            <a:r>
              <a:rPr lang="et-EE" sz="1400" b="1" dirty="0" smtClean="0">
                <a:cs typeface="Arial" charset="0"/>
              </a:rPr>
              <a:t>δ</a:t>
            </a:r>
            <a:r>
              <a:rPr lang="et-EE" sz="1400" b="1" dirty="0" smtClean="0"/>
              <a:t>D vērtības nokrišņos Rīgas meteoroloģiskajai stacijai laikposmā 1980-1989</a:t>
            </a:r>
            <a:r>
              <a:rPr lang="lv-LV" sz="1400" b="1" i="1" dirty="0"/>
              <a:t> </a:t>
            </a:r>
            <a:r>
              <a:rPr lang="lv-LV" sz="1400" i="1" dirty="0" smtClean="0"/>
              <a:t>(IAEA</a:t>
            </a:r>
            <a:r>
              <a:rPr lang="lv-LV" sz="1400" i="1" dirty="0"/>
              <a:t>, 2006)</a:t>
            </a:r>
            <a:endParaRPr lang="lv-LV" sz="1400" dirty="0"/>
          </a:p>
        </p:txBody>
      </p:sp>
      <p:sp>
        <p:nvSpPr>
          <p:cNvPr id="6" name="TextBox 5"/>
          <p:cNvSpPr txBox="1"/>
          <p:nvPr/>
        </p:nvSpPr>
        <p:spPr>
          <a:xfrm>
            <a:off x="3094899" y="2349500"/>
            <a:ext cx="828607" cy="338554"/>
          </a:xfrm>
          <a:prstGeom prst="rect">
            <a:avLst/>
          </a:prstGeom>
          <a:noFill/>
        </p:spPr>
        <p:txBody>
          <a:bodyPr wrap="square" rtlCol="0">
            <a:spAutoFit/>
          </a:bodyPr>
          <a:lstStyle/>
          <a:p>
            <a:r>
              <a:rPr lang="lv-LV" sz="1600" dirty="0" smtClean="0"/>
              <a:t>Tallina</a:t>
            </a:r>
            <a:endParaRPr lang="lv-LV" sz="1600" dirty="0"/>
          </a:p>
        </p:txBody>
      </p:sp>
      <p:cxnSp>
        <p:nvCxnSpPr>
          <p:cNvPr id="8" name="Straight Arrow Connector 7"/>
          <p:cNvCxnSpPr/>
          <p:nvPr/>
        </p:nvCxnSpPr>
        <p:spPr>
          <a:xfrm>
            <a:off x="3779490" y="2603485"/>
            <a:ext cx="288032" cy="2286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51599" y="3494413"/>
            <a:ext cx="847886" cy="338554"/>
          </a:xfrm>
          <a:prstGeom prst="rect">
            <a:avLst/>
          </a:prstGeom>
          <a:noFill/>
        </p:spPr>
        <p:txBody>
          <a:bodyPr wrap="square" rtlCol="0">
            <a:spAutoFit/>
          </a:bodyPr>
          <a:lstStyle/>
          <a:p>
            <a:r>
              <a:rPr lang="lv-LV" sz="1600" dirty="0" smtClean="0">
                <a:solidFill>
                  <a:srgbClr val="FF0000"/>
                </a:solidFill>
              </a:rPr>
              <a:t>Rīga</a:t>
            </a:r>
            <a:endParaRPr lang="lv-LV" sz="1600" dirty="0">
              <a:solidFill>
                <a:srgbClr val="FF0000"/>
              </a:solidFill>
            </a:endParaRPr>
          </a:p>
        </p:txBody>
      </p:sp>
      <p:cxnSp>
        <p:nvCxnSpPr>
          <p:cNvPr id="19" name="Straight Arrow Connector 18"/>
          <p:cNvCxnSpPr/>
          <p:nvPr/>
        </p:nvCxnSpPr>
        <p:spPr>
          <a:xfrm flipH="1" flipV="1">
            <a:off x="4319551" y="3103290"/>
            <a:ext cx="432048" cy="362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6137" y="980728"/>
            <a:ext cx="4572000" cy="1200329"/>
          </a:xfrm>
          <a:prstGeom prst="rect">
            <a:avLst/>
          </a:prstGeom>
        </p:spPr>
        <p:txBody>
          <a:bodyPr>
            <a:spAutoFit/>
          </a:bodyPr>
          <a:lstStyle/>
          <a:p>
            <a:r>
              <a:rPr lang="et-EE" b="1" dirty="0" smtClean="0"/>
              <a:t>Vidējās svērtās daudzgadīgās vērtības nokrišņos </a:t>
            </a:r>
            <a:r>
              <a:rPr lang="et-EE" b="1" dirty="0" smtClean="0">
                <a:cs typeface="Arial" charset="0"/>
              </a:rPr>
              <a:t>δ</a:t>
            </a:r>
            <a:r>
              <a:rPr lang="et-EE" b="1" baseline="30000" dirty="0" smtClean="0"/>
              <a:t>18</a:t>
            </a:r>
            <a:r>
              <a:rPr lang="et-EE" b="1" dirty="0" smtClean="0"/>
              <a:t>O</a:t>
            </a:r>
            <a:r>
              <a:rPr lang="et-EE" b="1" dirty="0"/>
              <a:t>= -10.4 </a:t>
            </a:r>
            <a:r>
              <a:rPr lang="et-EE" b="1" dirty="0">
                <a:cs typeface="Arial" charset="0"/>
              </a:rPr>
              <a:t>‰ </a:t>
            </a:r>
            <a:r>
              <a:rPr lang="et-EE" b="1" dirty="0" smtClean="0">
                <a:cs typeface="Arial" charset="0"/>
              </a:rPr>
              <a:t>(Tallina) un</a:t>
            </a:r>
            <a:endParaRPr lang="et-EE" b="1" dirty="0">
              <a:cs typeface="Arial" charset="0"/>
            </a:endParaRPr>
          </a:p>
          <a:p>
            <a:r>
              <a:rPr lang="et-EE" b="1" dirty="0">
                <a:cs typeface="Arial" charset="0"/>
              </a:rPr>
              <a:t>-9.7 ‰ </a:t>
            </a:r>
            <a:r>
              <a:rPr lang="et-EE" b="1" dirty="0" smtClean="0">
                <a:cs typeface="Arial" charset="0"/>
              </a:rPr>
              <a:t>(Rīga) </a:t>
            </a:r>
            <a:r>
              <a:rPr lang="et-EE" dirty="0">
                <a:cs typeface="Arial" charset="0"/>
              </a:rPr>
              <a:t>(</a:t>
            </a:r>
            <a:r>
              <a:rPr lang="lv-LV" i="1" dirty="0"/>
              <a:t>Punning et at., 1987; IAEA, 2006)</a:t>
            </a:r>
            <a:endParaRPr lang="lv-LV" dirty="0"/>
          </a:p>
        </p:txBody>
      </p:sp>
    </p:spTree>
    <p:extLst>
      <p:ext uri="{BB962C8B-B14F-4D97-AF65-F5344CB8AC3E}">
        <p14:creationId xmlns:p14="http://schemas.microsoft.com/office/powerpoint/2010/main" val="2341006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4" name="Slide Number Placeholder 3"/>
          <p:cNvSpPr>
            <a:spLocks noGrp="1"/>
          </p:cNvSpPr>
          <p:nvPr>
            <p:ph type="sldNum" sz="quarter" idx="12"/>
          </p:nvPr>
        </p:nvSpPr>
        <p:spPr/>
        <p:txBody>
          <a:bodyPr/>
          <a:lstStyle/>
          <a:p>
            <a:pPr>
              <a:defRPr/>
            </a:pPr>
            <a:fld id="{751B2009-2DF3-40DC-926F-1799E12EB208}" type="slidenum">
              <a:rPr lang="lv-LV" smtClean="0"/>
              <a:pPr>
                <a:defRPr/>
              </a:pPr>
              <a:t>8</a:t>
            </a:fld>
            <a:endParaRPr lang="lv-LV"/>
          </a:p>
        </p:txBody>
      </p:sp>
      <p:sp>
        <p:nvSpPr>
          <p:cNvPr id="11"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12" name="TextBox 1"/>
          <p:cNvSpPr txBox="1">
            <a:spLocks noChangeArrowheads="1"/>
          </p:cNvSpPr>
          <p:nvPr/>
        </p:nvSpPr>
        <p:spPr bwMode="auto">
          <a:xfrm>
            <a:off x="173636" y="107921"/>
            <a:ext cx="63097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ᵹ18O izplatība Q PŪ kompleksā</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412776"/>
            <a:ext cx="8933852" cy="4622536"/>
          </a:xfrm>
          <a:prstGeom prst="rect">
            <a:avLst/>
          </a:prstGeom>
        </p:spPr>
      </p:pic>
    </p:spTree>
    <p:extLst>
      <p:ext uri="{BB962C8B-B14F-4D97-AF65-F5344CB8AC3E}">
        <p14:creationId xmlns:p14="http://schemas.microsoft.com/office/powerpoint/2010/main" val="887491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logo_verticalll_simp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08850" y="4221163"/>
            <a:ext cx="17859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2911"/>
            <a:ext cx="9102523" cy="5785814"/>
          </a:xfrm>
          <a:prstGeom prst="rect">
            <a:avLst/>
          </a:prstGeom>
        </p:spPr>
      </p:pic>
      <p:sp>
        <p:nvSpPr>
          <p:cNvPr id="3075" name="Text Box 5"/>
          <p:cNvSpPr txBox="1">
            <a:spLocks noChangeArrowheads="1"/>
          </p:cNvSpPr>
          <p:nvPr/>
        </p:nvSpPr>
        <p:spPr bwMode="auto">
          <a:xfrm>
            <a:off x="0" y="6338888"/>
            <a:ext cx="9144000" cy="539750"/>
          </a:xfrm>
          <a:prstGeom prst="rect">
            <a:avLst/>
          </a:prstGeom>
          <a:solidFill>
            <a:schemeClr val="accent5"/>
          </a:solidFill>
          <a:ln>
            <a:noFill/>
          </a:ln>
          <a:effectLst>
            <a:outerShdw dist="35921" dir="2700000" algn="ctr" rotWithShape="0">
              <a:schemeClr val="bg2"/>
            </a:outerShdw>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3076" name="Text Box 4"/>
          <p:cNvSpPr txBox="1">
            <a:spLocks noChangeArrowheads="1"/>
          </p:cNvSpPr>
          <p:nvPr/>
        </p:nvSpPr>
        <p:spPr bwMode="auto">
          <a:xfrm>
            <a:off x="-36513" y="6308725"/>
            <a:ext cx="79200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3366"/>
                </a:solidFill>
              </a:rPr>
              <a:t>ESF Project </a:t>
            </a:r>
            <a:r>
              <a:rPr lang="en-GB" sz="1000" b="1">
                <a:solidFill>
                  <a:srgbClr val="003366"/>
                </a:solidFill>
              </a:rPr>
              <a:t>„Establishment of interdisciplinary scientist group </a:t>
            </a:r>
            <a:endParaRPr lang="lv-LV" sz="1000" b="1">
              <a:solidFill>
                <a:srgbClr val="003366"/>
              </a:solidFill>
            </a:endParaRPr>
          </a:p>
          <a:p>
            <a:pPr eaLnBrk="1" hangingPunct="1"/>
            <a:r>
              <a:rPr lang="en-GB" sz="1000" b="1">
                <a:solidFill>
                  <a:srgbClr val="003366"/>
                </a:solidFill>
              </a:rPr>
              <a:t>and modelling system for groundwater research”</a:t>
            </a:r>
            <a:endParaRPr lang="lv-LV" sz="1000" b="1">
              <a:solidFill>
                <a:srgbClr val="003366"/>
              </a:solidFill>
            </a:endParaRPr>
          </a:p>
          <a:p>
            <a:pPr eaLnBrk="1" hangingPunct="1"/>
            <a:r>
              <a:rPr lang="lv-LV" sz="1000">
                <a:solidFill>
                  <a:srgbClr val="003366"/>
                </a:solidFill>
              </a:rPr>
              <a:t>Project number  2009/0212/1DP/1.1.1.2.0/09/APIA/VIAA/060</a:t>
            </a:r>
          </a:p>
        </p:txBody>
      </p:sp>
      <p:sp>
        <p:nvSpPr>
          <p:cNvPr id="3078" name="TextBox 4"/>
          <p:cNvSpPr txBox="1">
            <a:spLocks noChangeArrowheads="1"/>
          </p:cNvSpPr>
          <p:nvPr/>
        </p:nvSpPr>
        <p:spPr bwMode="auto">
          <a:xfrm>
            <a:off x="900113" y="23495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a:p>
        </p:txBody>
      </p:sp>
      <p:sp>
        <p:nvSpPr>
          <p:cNvPr id="4" name="Slide Number Placeholder 3"/>
          <p:cNvSpPr>
            <a:spLocks noGrp="1"/>
          </p:cNvSpPr>
          <p:nvPr>
            <p:ph type="sldNum" sz="quarter" idx="12"/>
          </p:nvPr>
        </p:nvSpPr>
        <p:spPr/>
        <p:txBody>
          <a:bodyPr/>
          <a:lstStyle/>
          <a:p>
            <a:pPr>
              <a:defRPr/>
            </a:pPr>
            <a:fld id="{751B2009-2DF3-40DC-926F-1799E12EB208}" type="slidenum">
              <a:rPr lang="lv-LV" smtClean="0"/>
              <a:pPr>
                <a:defRPr/>
              </a:pPr>
              <a:t>9</a:t>
            </a:fld>
            <a:endParaRPr lang="lv-LV"/>
          </a:p>
        </p:txBody>
      </p:sp>
      <p:sp>
        <p:nvSpPr>
          <p:cNvPr id="12" name="Text Box 5"/>
          <p:cNvSpPr txBox="1">
            <a:spLocks noChangeArrowheads="1"/>
          </p:cNvSpPr>
          <p:nvPr/>
        </p:nvSpPr>
        <p:spPr bwMode="auto">
          <a:xfrm>
            <a:off x="0" y="-1"/>
            <a:ext cx="9144000" cy="720000"/>
          </a:xfrm>
          <a:prstGeom prst="rect">
            <a:avLst/>
          </a:prstGeom>
          <a:gradFill>
            <a:gsLst>
              <a:gs pos="0">
                <a:schemeClr val="accent1">
                  <a:shade val="30000"/>
                  <a:satMod val="115000"/>
                </a:schemeClr>
              </a:gs>
              <a:gs pos="8000">
                <a:srgbClr val="00B0F0"/>
              </a:gs>
              <a:gs pos="48000">
                <a:schemeClr val="accent1">
                  <a:shade val="100000"/>
                  <a:satMod val="115000"/>
                  <a:lumMod val="74000"/>
                  <a:lumOff val="26000"/>
                  <a:alpha val="68000"/>
                </a:schemeClr>
              </a:gs>
            </a:gsLst>
            <a:lin ang="5400000" scaled="0"/>
          </a:gradFill>
          <a:ln w="19050">
            <a:solidFill>
              <a:srgbClr val="00B0F0"/>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a:p>
            <a:pPr eaLnBrk="1" hangingPunct="1"/>
            <a:endParaRPr lang="lv-LV" b="1">
              <a:solidFill>
                <a:srgbClr val="003366"/>
              </a:solidFill>
            </a:endParaRPr>
          </a:p>
        </p:txBody>
      </p:sp>
      <p:sp>
        <p:nvSpPr>
          <p:cNvPr id="16" name="TextBox 1"/>
          <p:cNvSpPr txBox="1">
            <a:spLocks noChangeArrowheads="1"/>
          </p:cNvSpPr>
          <p:nvPr/>
        </p:nvSpPr>
        <p:spPr bwMode="auto">
          <a:xfrm>
            <a:off x="-36513" y="107921"/>
            <a:ext cx="91313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lv-LV" sz="3200" b="1" dirty="0" smtClean="0">
                <a:solidFill>
                  <a:schemeClr val="accent2">
                    <a:lumMod val="75000"/>
                  </a:schemeClr>
                </a:solidFill>
                <a:effectLst>
                  <a:outerShdw blurRad="50800" dist="38100" dir="5400000" algn="t" rotWithShape="0">
                    <a:prstClr val="black">
                      <a:alpha val="40000"/>
                    </a:prstClr>
                  </a:outerShdw>
                </a:effectLst>
              </a:rPr>
              <a:t>ᵹ18O </a:t>
            </a:r>
            <a:r>
              <a:rPr lang="lv-LV" sz="3200" b="1" dirty="0">
                <a:solidFill>
                  <a:schemeClr val="accent2">
                    <a:lumMod val="75000"/>
                  </a:schemeClr>
                </a:solidFill>
                <a:effectLst>
                  <a:outerShdw blurRad="50800" dist="38100" dir="5400000" algn="t" rotWithShape="0">
                    <a:prstClr val="black">
                      <a:alpha val="40000"/>
                    </a:prstClr>
                  </a:outerShdw>
                </a:effectLst>
              </a:rPr>
              <a:t>izplatība </a:t>
            </a:r>
            <a:r>
              <a:rPr lang="lv-LV" sz="3200" b="1" dirty="0" smtClean="0">
                <a:solidFill>
                  <a:schemeClr val="accent2">
                    <a:lumMod val="75000"/>
                  </a:schemeClr>
                </a:solidFill>
                <a:effectLst>
                  <a:outerShdw blurRad="50800" dist="38100" dir="5400000" algn="t" rotWithShape="0">
                    <a:prstClr val="black">
                      <a:alpha val="40000"/>
                    </a:prstClr>
                  </a:outerShdw>
                </a:effectLst>
              </a:rPr>
              <a:t>D</a:t>
            </a:r>
            <a:r>
              <a:rPr lang="lv-LV" sz="3200" b="1" baseline="-25000" dirty="0" smtClean="0">
                <a:solidFill>
                  <a:schemeClr val="accent2">
                    <a:lumMod val="75000"/>
                  </a:schemeClr>
                </a:solidFill>
                <a:effectLst>
                  <a:outerShdw blurRad="50800" dist="38100" dir="5400000" algn="t" rotWithShape="0">
                    <a:prstClr val="black">
                      <a:alpha val="40000"/>
                    </a:prstClr>
                  </a:outerShdw>
                </a:effectLst>
              </a:rPr>
              <a:t>3</a:t>
            </a:r>
            <a:r>
              <a:rPr lang="lv-LV" sz="3200" b="1" dirty="0" smtClean="0">
                <a:solidFill>
                  <a:schemeClr val="accent2">
                    <a:lumMod val="75000"/>
                  </a:schemeClr>
                </a:solidFill>
                <a:effectLst>
                  <a:outerShdw blurRad="50800" dist="38100" dir="5400000" algn="t" rotWithShape="0">
                    <a:prstClr val="black">
                      <a:alpha val="40000"/>
                    </a:prstClr>
                  </a:outerShdw>
                </a:effectLst>
              </a:rPr>
              <a:t> karbonātiskajos horizontos</a:t>
            </a:r>
            <a:endParaRPr lang="lv-LV" sz="3200" b="1" dirty="0">
              <a:solidFill>
                <a:schemeClr val="accent2">
                  <a:lumMod val="7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227026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3123</TotalTime>
  <Words>1284</Words>
  <Application>Microsoft Office PowerPoint</Application>
  <PresentationFormat>On-screen Show (4:3)</PresentationFormat>
  <Paragraphs>414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gunta</dc:creator>
  <cp:lastModifiedBy>alise</cp:lastModifiedBy>
  <cp:revision>339</cp:revision>
  <dcterms:created xsi:type="dcterms:W3CDTF">2011-10-31T13:37:25Z</dcterms:created>
  <dcterms:modified xsi:type="dcterms:W3CDTF">2012-11-29T08:57:00Z</dcterms:modified>
</cp:coreProperties>
</file>